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notesMasterIdLst>
    <p:notesMasterId r:id="rId36"/>
  </p:notesMasterIdLst>
  <p:sldIdLst>
    <p:sldId id="256" r:id="rId2"/>
    <p:sldId id="257" r:id="rId3"/>
    <p:sldId id="266" r:id="rId4"/>
    <p:sldId id="258" r:id="rId5"/>
    <p:sldId id="280" r:id="rId6"/>
    <p:sldId id="281" r:id="rId7"/>
    <p:sldId id="282" r:id="rId8"/>
    <p:sldId id="259" r:id="rId9"/>
    <p:sldId id="260" r:id="rId10"/>
    <p:sldId id="261" r:id="rId11"/>
    <p:sldId id="289" r:id="rId12"/>
    <p:sldId id="267" r:id="rId13"/>
    <p:sldId id="264" r:id="rId14"/>
    <p:sldId id="265" r:id="rId15"/>
    <p:sldId id="283" r:id="rId16"/>
    <p:sldId id="268" r:id="rId17"/>
    <p:sldId id="269" r:id="rId18"/>
    <p:sldId id="271" r:id="rId19"/>
    <p:sldId id="270" r:id="rId20"/>
    <p:sldId id="274" r:id="rId21"/>
    <p:sldId id="290" r:id="rId22"/>
    <p:sldId id="273" r:id="rId23"/>
    <p:sldId id="276" r:id="rId24"/>
    <p:sldId id="285" r:id="rId25"/>
    <p:sldId id="275" r:id="rId26"/>
    <p:sldId id="277" r:id="rId27"/>
    <p:sldId id="292" r:id="rId28"/>
    <p:sldId id="278" r:id="rId29"/>
    <p:sldId id="279" r:id="rId30"/>
    <p:sldId id="286" r:id="rId31"/>
    <p:sldId id="284" r:id="rId32"/>
    <p:sldId id="287" r:id="rId33"/>
    <p:sldId id="291" r:id="rId34"/>
    <p:sldId id="288" r:id="rId3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9448"/>
    <p:restoredTop sz="79320"/>
  </p:normalViewPr>
  <p:slideViewPr>
    <p:cSldViewPr snapToGrid="0">
      <p:cViewPr varScale="1">
        <p:scale>
          <a:sx n="98" d="100"/>
          <a:sy n="98" d="100"/>
        </p:scale>
        <p:origin x="208" y="23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F02E887-C465-B04B-B4C6-1CBF88CE1F6E}" type="datetimeFigureOut">
              <a:rPr lang="en-US" smtClean="0"/>
              <a:t>3/16/25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7DCBBAA-F324-2C4C-97A3-D896819475F5}" type="slidenum">
              <a:rPr lang="en-US" smtClean="0"/>
              <a:t>‹#›</a:t>
            </a:fld>
            <a:endParaRPr lang="en-US"/>
          </a:p>
        </p:txBody>
      </p:sp>
    </p:spTree>
    <p:extLst>
      <p:ext uri="{BB962C8B-B14F-4D97-AF65-F5344CB8AC3E}">
        <p14:creationId xmlns:p14="http://schemas.microsoft.com/office/powerpoint/2010/main" val="400498587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5 minutes</a:t>
            </a:r>
          </a:p>
          <a:p>
            <a:r>
              <a:rPr lang="en-US" dirty="0"/>
              <a:t>Welcome the group to the workshop</a:t>
            </a:r>
          </a:p>
          <a:p>
            <a:r>
              <a:rPr lang="en-US" dirty="0"/>
              <a:t>Share the purpose of the workshop, the structure of the workshop and your expectations of the participants</a:t>
            </a:r>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1</a:t>
            </a:fld>
            <a:endParaRPr lang="en-US"/>
          </a:p>
        </p:txBody>
      </p:sp>
    </p:spTree>
    <p:extLst>
      <p:ext uri="{BB962C8B-B14F-4D97-AF65-F5344CB8AC3E}">
        <p14:creationId xmlns:p14="http://schemas.microsoft.com/office/powerpoint/2010/main" val="378499746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CA" b="0" i="0" dirty="0">
                <a:solidFill>
                  <a:srgbClr val="FFFFFF"/>
                </a:solidFill>
                <a:effectLst/>
                <a:latin typeface="Open Sans" panose="020B0606030504020204" pitchFamily="34" charset="0"/>
              </a:rPr>
              <a:t>5 minutes</a:t>
            </a:r>
          </a:p>
          <a:p>
            <a:r>
              <a:rPr lang="en-CA" b="0" i="0" dirty="0">
                <a:solidFill>
                  <a:srgbClr val="FFFFFF"/>
                </a:solidFill>
                <a:effectLst/>
                <a:latin typeface="Open Sans" panose="020B0606030504020204" pitchFamily="34" charset="0"/>
              </a:rPr>
              <a:t>Also recognize that </a:t>
            </a:r>
            <a:r>
              <a:rPr lang="en-CA" b="0" i="0" dirty="0" err="1">
                <a:solidFill>
                  <a:srgbClr val="FFFFFF"/>
                </a:solidFill>
                <a:effectLst/>
                <a:latin typeface="Open Sans" panose="020B0606030504020204" pitchFamily="34" charset="0"/>
              </a:rPr>
              <a:t>ISSofBC</a:t>
            </a:r>
            <a:r>
              <a:rPr lang="en-CA" b="0" i="0" dirty="0">
                <a:solidFill>
                  <a:srgbClr val="FFFFFF"/>
                </a:solidFill>
                <a:effectLst/>
                <a:latin typeface="Open Sans" panose="020B0606030504020204" pitchFamily="34" charset="0"/>
              </a:rPr>
              <a:t> Centres are located on </a:t>
            </a:r>
            <a:r>
              <a:rPr lang="en-CA" b="0" i="0" dirty="0" err="1">
                <a:solidFill>
                  <a:srgbClr val="FFFFFF"/>
                </a:solidFill>
                <a:effectLst/>
                <a:latin typeface="Open Sans" panose="020B0606030504020204" pitchFamily="34" charset="0"/>
              </a:rPr>
              <a:t>Qw’o:ntl’an</a:t>
            </a:r>
            <a:r>
              <a:rPr lang="en-CA" b="0" i="0" dirty="0">
                <a:solidFill>
                  <a:srgbClr val="FFFFFF"/>
                </a:solidFill>
                <a:effectLst/>
                <a:latin typeface="Open Sans" panose="020B0606030504020204" pitchFamily="34" charset="0"/>
              </a:rPr>
              <a:t> (Kwantlen), q̓ </a:t>
            </a:r>
            <a:r>
              <a:rPr lang="en-CA" b="0" i="0" dirty="0" err="1">
                <a:solidFill>
                  <a:srgbClr val="FFFFFF"/>
                </a:solidFill>
                <a:effectLst/>
                <a:latin typeface="Open Sans" panose="020B0606030504020204" pitchFamily="34" charset="0"/>
              </a:rPr>
              <a:t>ic̓əy</a:t>
            </a:r>
            <a:r>
              <a:rPr lang="en-CA" b="0" i="0" dirty="0">
                <a:solidFill>
                  <a:srgbClr val="FFFFFF"/>
                </a:solidFill>
                <a:effectLst/>
                <a:latin typeface="Open Sans" panose="020B0606030504020204" pitchFamily="34" charset="0"/>
              </a:rPr>
              <a:t>̓ (Katzie), </a:t>
            </a:r>
            <a:r>
              <a:rPr lang="en-CA" b="0" i="0" dirty="0" err="1">
                <a:solidFill>
                  <a:srgbClr val="FFFFFF"/>
                </a:solidFill>
                <a:effectLst/>
                <a:latin typeface="Open Sans" panose="020B0606030504020204" pitchFamily="34" charset="0"/>
              </a:rPr>
              <a:t>kʷikʷəƛ</a:t>
            </a:r>
            <a:r>
              <a:rPr lang="en-CA" b="0" i="0" dirty="0">
                <a:solidFill>
                  <a:srgbClr val="FFFFFF"/>
                </a:solidFill>
                <a:effectLst/>
                <a:latin typeface="Open Sans" panose="020B0606030504020204" pitchFamily="34" charset="0"/>
              </a:rPr>
              <a:t>̓ </a:t>
            </a:r>
            <a:r>
              <a:rPr lang="en-CA" b="0" i="0" dirty="0" err="1">
                <a:solidFill>
                  <a:srgbClr val="FFFFFF"/>
                </a:solidFill>
                <a:effectLst/>
                <a:latin typeface="Open Sans" panose="020B0606030504020204" pitchFamily="34" charset="0"/>
              </a:rPr>
              <a:t>əm</a:t>
            </a:r>
            <a:r>
              <a:rPr lang="en-CA" b="0" i="0" dirty="0">
                <a:solidFill>
                  <a:srgbClr val="FFFFFF"/>
                </a:solidFill>
                <a:effectLst/>
                <a:latin typeface="Open Sans" panose="020B0606030504020204" pitchFamily="34" charset="0"/>
              </a:rPr>
              <a:t> (Kwikwetlem), </a:t>
            </a:r>
            <a:r>
              <a:rPr lang="en-CA" b="0" i="0" dirty="0" err="1">
                <a:solidFill>
                  <a:srgbClr val="FFFFFF"/>
                </a:solidFill>
                <a:effectLst/>
                <a:latin typeface="Open Sans" panose="020B0606030504020204" pitchFamily="34" charset="0"/>
              </a:rPr>
              <a:t>QiqÈyt</a:t>
            </a:r>
            <a:r>
              <a:rPr lang="en-CA" b="0" i="0" dirty="0">
                <a:solidFill>
                  <a:srgbClr val="FFFFFF"/>
                </a:solidFill>
                <a:effectLst/>
                <a:latin typeface="Open Sans" panose="020B0606030504020204" pitchFamily="34" charset="0"/>
              </a:rPr>
              <a:t> (</a:t>
            </a:r>
            <a:r>
              <a:rPr lang="en-CA" b="0" i="0" dirty="0" err="1">
                <a:solidFill>
                  <a:srgbClr val="FFFFFF"/>
                </a:solidFill>
                <a:effectLst/>
                <a:latin typeface="Open Sans" panose="020B0606030504020204" pitchFamily="34" charset="0"/>
              </a:rPr>
              <a:t>Qayqayt</a:t>
            </a:r>
            <a:r>
              <a:rPr lang="en-CA" b="0" i="0" dirty="0">
                <a:solidFill>
                  <a:srgbClr val="FFFFFF"/>
                </a:solidFill>
                <a:effectLst/>
                <a:latin typeface="Open Sans" panose="020B0606030504020204" pitchFamily="34" charset="0"/>
              </a:rPr>
              <a:t>), </a:t>
            </a:r>
            <a:r>
              <a:rPr lang="el-GR" b="0" i="0" dirty="0">
                <a:solidFill>
                  <a:srgbClr val="FFFFFF"/>
                </a:solidFill>
                <a:effectLst/>
                <a:latin typeface="Open Sans" panose="020B0606030504020204" pitchFamily="34" charset="0"/>
              </a:rPr>
              <a:t>θ</a:t>
            </a:r>
            <a:r>
              <a:rPr lang="en-CA" b="0" i="0" dirty="0" err="1">
                <a:solidFill>
                  <a:srgbClr val="FFFFFF"/>
                </a:solidFill>
                <a:effectLst/>
                <a:latin typeface="Open Sans" panose="020B0606030504020204" pitchFamily="34" charset="0"/>
              </a:rPr>
              <a:t>enasc̓əwaɁɬ</a:t>
            </a:r>
            <a:r>
              <a:rPr lang="en-CA" b="0" i="0" dirty="0">
                <a:solidFill>
                  <a:srgbClr val="FFFFFF"/>
                </a:solidFill>
                <a:effectLst/>
                <a:latin typeface="Open Sans" panose="020B0606030504020204" pitchFamily="34" charset="0"/>
              </a:rPr>
              <a:t> </a:t>
            </a:r>
            <a:r>
              <a:rPr lang="en-CA" b="0" i="0" dirty="0" err="1">
                <a:solidFill>
                  <a:srgbClr val="FFFFFF"/>
                </a:solidFill>
                <a:effectLst/>
                <a:latin typeface="Open Sans" panose="020B0606030504020204" pitchFamily="34" charset="0"/>
              </a:rPr>
              <a:t>təməxʷ</a:t>
            </a:r>
            <a:r>
              <a:rPr lang="en-CA" b="0" i="0" dirty="0">
                <a:solidFill>
                  <a:srgbClr val="FFFFFF"/>
                </a:solidFill>
                <a:effectLst/>
                <a:latin typeface="Open Sans" panose="020B0606030504020204" pitchFamily="34" charset="0"/>
              </a:rPr>
              <a:t> (Tsawwassen), Lheidli T’enneh, </a:t>
            </a:r>
            <a:r>
              <a:rPr lang="en-CA" b="0" i="0" dirty="0" err="1">
                <a:solidFill>
                  <a:srgbClr val="FFFFFF"/>
                </a:solidFill>
                <a:effectLst/>
                <a:latin typeface="Open Sans" panose="020B0606030504020204" pitchFamily="34" charset="0"/>
              </a:rPr>
              <a:t>Qat’muk</a:t>
            </a:r>
            <a:r>
              <a:rPr lang="en-CA" b="0" i="0" dirty="0">
                <a:solidFill>
                  <a:srgbClr val="FFFFFF"/>
                </a:solidFill>
                <a:effectLst/>
                <a:latin typeface="Open Sans" panose="020B0606030504020204" pitchFamily="34" charset="0"/>
              </a:rPr>
              <a:t> (Ktunaxa) and </a:t>
            </a:r>
            <a:r>
              <a:rPr lang="en-CA" b="0" i="0" dirty="0" err="1">
                <a:solidFill>
                  <a:srgbClr val="FFFFFF"/>
                </a:solidFill>
                <a:effectLst/>
                <a:latin typeface="Open Sans" panose="020B0606030504020204" pitchFamily="34" charset="0"/>
              </a:rPr>
              <a:t>sngaytskstx</a:t>
            </a:r>
            <a:r>
              <a:rPr lang="en-CA" b="0" i="0" dirty="0">
                <a:solidFill>
                  <a:srgbClr val="FFFFFF"/>
                </a:solidFill>
                <a:effectLst/>
                <a:latin typeface="Open Sans" panose="020B0606030504020204" pitchFamily="34" charset="0"/>
              </a:rPr>
              <a:t> tum-ula7xw (Sinixt) Nations.</a:t>
            </a:r>
          </a:p>
          <a:p>
            <a:endParaRPr lang="en-CA" b="0" i="0" dirty="0">
              <a:solidFill>
                <a:srgbClr val="FFFFFF"/>
              </a:solidFill>
              <a:effectLst/>
              <a:latin typeface="Open Sans" panose="020B0606030504020204" pitchFamily="34" charset="0"/>
            </a:endParaRPr>
          </a:p>
        </p:txBody>
      </p:sp>
      <p:sp>
        <p:nvSpPr>
          <p:cNvPr id="4" name="Slide Number Placeholder 3"/>
          <p:cNvSpPr>
            <a:spLocks noGrp="1"/>
          </p:cNvSpPr>
          <p:nvPr>
            <p:ph type="sldNum" sz="quarter" idx="5"/>
          </p:nvPr>
        </p:nvSpPr>
        <p:spPr/>
        <p:txBody>
          <a:bodyPr/>
          <a:lstStyle/>
          <a:p>
            <a:fld id="{17DCBBAA-F324-2C4C-97A3-D896819475F5}" type="slidenum">
              <a:rPr lang="en-US" smtClean="0"/>
              <a:t>2</a:t>
            </a:fld>
            <a:endParaRPr lang="en-US"/>
          </a:p>
        </p:txBody>
      </p:sp>
    </p:spTree>
    <p:extLst>
      <p:ext uri="{BB962C8B-B14F-4D97-AF65-F5344CB8AC3E}">
        <p14:creationId xmlns:p14="http://schemas.microsoft.com/office/powerpoint/2010/main" val="93585159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10-20 minutes depending on size of group</a:t>
            </a:r>
          </a:p>
          <a:p>
            <a:r>
              <a:rPr lang="en-US" dirty="0"/>
              <a:t>Introductions are important to creating a comfortable space, a sense of community</a:t>
            </a:r>
          </a:p>
          <a:p>
            <a:r>
              <a:rPr lang="en-US" dirty="0"/>
              <a:t>Start with your introduction</a:t>
            </a:r>
          </a:p>
          <a:p>
            <a:r>
              <a:rPr lang="en-US" dirty="0"/>
              <a:t>Then invite the group to share – if anyone feels a sense of discomfort, encourage just a name </a:t>
            </a:r>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3</a:t>
            </a:fld>
            <a:endParaRPr lang="en-US"/>
          </a:p>
        </p:txBody>
      </p:sp>
    </p:spTree>
    <p:extLst>
      <p:ext uri="{BB962C8B-B14F-4D97-AF65-F5344CB8AC3E}">
        <p14:creationId xmlns:p14="http://schemas.microsoft.com/office/powerpoint/2010/main" val="207032391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10 minutes</a:t>
            </a:r>
          </a:p>
          <a:p>
            <a:r>
              <a:rPr lang="en-US" dirty="0"/>
              <a:t>This slide includes some common terms that you will hear when learning about Indigenous peoples</a:t>
            </a:r>
          </a:p>
          <a:p>
            <a:r>
              <a:rPr lang="en-US" dirty="0"/>
              <a:t>Explain how terminology is important, give examples of how we introduce or describe ourselves to others.</a:t>
            </a:r>
          </a:p>
          <a:p>
            <a:r>
              <a:rPr lang="en-US" dirty="0"/>
              <a:t>Review the words above and encourage discussion if there are words that are confusing.</a:t>
            </a:r>
          </a:p>
        </p:txBody>
      </p:sp>
      <p:sp>
        <p:nvSpPr>
          <p:cNvPr id="4" name="Slide Number Placeholder 3"/>
          <p:cNvSpPr>
            <a:spLocks noGrp="1"/>
          </p:cNvSpPr>
          <p:nvPr>
            <p:ph type="sldNum" sz="quarter" idx="5"/>
          </p:nvPr>
        </p:nvSpPr>
        <p:spPr/>
        <p:txBody>
          <a:bodyPr/>
          <a:lstStyle/>
          <a:p>
            <a:fld id="{17DCBBAA-F324-2C4C-97A3-D896819475F5}" type="slidenum">
              <a:rPr lang="en-US" smtClean="0"/>
              <a:t>4</a:t>
            </a:fld>
            <a:endParaRPr lang="en-US"/>
          </a:p>
        </p:txBody>
      </p:sp>
    </p:spTree>
    <p:extLst>
      <p:ext uri="{BB962C8B-B14F-4D97-AF65-F5344CB8AC3E}">
        <p14:creationId xmlns:p14="http://schemas.microsoft.com/office/powerpoint/2010/main" val="270216347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5 minutes</a:t>
            </a:r>
          </a:p>
          <a:p>
            <a:r>
              <a:rPr lang="en-US" dirty="0"/>
              <a:t>Present the information located on the Slide Guide</a:t>
            </a:r>
          </a:p>
          <a:p>
            <a:r>
              <a:rPr lang="en-US" dirty="0"/>
              <a:t>Remember First Nations is 1 of 3 groups that make up Indigenous</a:t>
            </a:r>
          </a:p>
        </p:txBody>
      </p:sp>
      <p:sp>
        <p:nvSpPr>
          <p:cNvPr id="4" name="Slide Number Placeholder 3"/>
          <p:cNvSpPr>
            <a:spLocks noGrp="1"/>
          </p:cNvSpPr>
          <p:nvPr>
            <p:ph type="sldNum" sz="quarter" idx="5"/>
          </p:nvPr>
        </p:nvSpPr>
        <p:spPr/>
        <p:txBody>
          <a:bodyPr/>
          <a:lstStyle/>
          <a:p>
            <a:fld id="{17DCBBAA-F324-2C4C-97A3-D896819475F5}" type="slidenum">
              <a:rPr lang="en-US" smtClean="0"/>
              <a:t>5</a:t>
            </a:fld>
            <a:endParaRPr lang="en-US"/>
          </a:p>
        </p:txBody>
      </p:sp>
    </p:spTree>
    <p:extLst>
      <p:ext uri="{BB962C8B-B14F-4D97-AF65-F5344CB8AC3E}">
        <p14:creationId xmlns:p14="http://schemas.microsoft.com/office/powerpoint/2010/main" val="199723811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5 minutes</a:t>
            </a:r>
          </a:p>
          <a:p>
            <a:r>
              <a:rPr lang="en-US" dirty="0"/>
              <a:t>One of the 3 groups that make up Indigenous peoples</a:t>
            </a:r>
          </a:p>
          <a:p>
            <a:endParaRPr lang="en-US" dirty="0"/>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6</a:t>
            </a:fld>
            <a:endParaRPr lang="en-US"/>
          </a:p>
        </p:txBody>
      </p:sp>
    </p:spTree>
    <p:extLst>
      <p:ext uri="{BB962C8B-B14F-4D97-AF65-F5344CB8AC3E}">
        <p14:creationId xmlns:p14="http://schemas.microsoft.com/office/powerpoint/2010/main" val="381060995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5 minutes</a:t>
            </a:r>
          </a:p>
          <a:p>
            <a:r>
              <a:rPr lang="en-US" dirty="0"/>
              <a:t>Visit the Metis Nation site by clicking on the link for more information </a:t>
            </a:r>
          </a:p>
        </p:txBody>
      </p:sp>
      <p:sp>
        <p:nvSpPr>
          <p:cNvPr id="4" name="Slide Number Placeholder 3"/>
          <p:cNvSpPr>
            <a:spLocks noGrp="1"/>
          </p:cNvSpPr>
          <p:nvPr>
            <p:ph type="sldNum" sz="quarter" idx="5"/>
          </p:nvPr>
        </p:nvSpPr>
        <p:spPr/>
        <p:txBody>
          <a:bodyPr/>
          <a:lstStyle/>
          <a:p>
            <a:fld id="{17DCBBAA-F324-2C4C-97A3-D896819475F5}" type="slidenum">
              <a:rPr lang="en-US" smtClean="0"/>
              <a:t>7</a:t>
            </a:fld>
            <a:endParaRPr lang="en-US"/>
          </a:p>
        </p:txBody>
      </p:sp>
    </p:spTree>
    <p:extLst>
      <p:ext uri="{BB962C8B-B14F-4D97-AF65-F5344CB8AC3E}">
        <p14:creationId xmlns:p14="http://schemas.microsoft.com/office/powerpoint/2010/main" val="357417147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30 minutes (15 minutes to research and discuss as a group, 15 minutes for 3 presentations)</a:t>
            </a:r>
          </a:p>
          <a:p>
            <a:r>
              <a:rPr lang="en-US" dirty="0"/>
              <a:t>Each nation has its own story of creation and many are very similar</a:t>
            </a:r>
          </a:p>
          <a:p>
            <a:r>
              <a:rPr lang="en-US" dirty="0"/>
              <a:t>Here are creation stories from 2 BC First Nations,  Coast Salish and Haida Nation</a:t>
            </a:r>
          </a:p>
          <a:p>
            <a:r>
              <a:rPr lang="en-US" dirty="0"/>
              <a:t>Break the class into 3 groups, have each group research Indigenous Creation Stories and delegate a spokesperson to present the Creation Story from another nation/region to the larger group. Explain differences, if any, between the story they found and the ones you shared.</a:t>
            </a:r>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8</a:t>
            </a:fld>
            <a:endParaRPr lang="en-US"/>
          </a:p>
        </p:txBody>
      </p:sp>
    </p:spTree>
    <p:extLst>
      <p:ext uri="{BB962C8B-B14F-4D97-AF65-F5344CB8AC3E}">
        <p14:creationId xmlns:p14="http://schemas.microsoft.com/office/powerpoint/2010/main" val="22084054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5 minutes</a:t>
            </a:r>
          </a:p>
          <a:p>
            <a:r>
              <a:rPr lang="en-US" dirty="0"/>
              <a:t>BC and Canada are divided by nations</a:t>
            </a:r>
          </a:p>
          <a:p>
            <a:r>
              <a:rPr lang="en-US" dirty="0"/>
              <a:t>The country was not always divided by borders or state lines, bring this map up in a browser, https://native-</a:t>
            </a:r>
            <a:r>
              <a:rPr lang="en-US" dirty="0" err="1"/>
              <a:t>land.ca</a:t>
            </a:r>
            <a:endParaRPr lang="en-US" dirty="0"/>
          </a:p>
          <a:p>
            <a:r>
              <a:rPr lang="en-US" dirty="0"/>
              <a:t>95% of BC is unceded land which means that FN did not sign treaties or otherwise give this land to Britain or Canada</a:t>
            </a:r>
          </a:p>
          <a:p>
            <a:r>
              <a:rPr lang="en-US" dirty="0"/>
              <a:t>Highlight the different nations in each region</a:t>
            </a:r>
          </a:p>
        </p:txBody>
      </p:sp>
      <p:sp>
        <p:nvSpPr>
          <p:cNvPr id="4" name="Slide Number Placeholder 3"/>
          <p:cNvSpPr>
            <a:spLocks noGrp="1"/>
          </p:cNvSpPr>
          <p:nvPr>
            <p:ph type="sldNum" sz="quarter" idx="5"/>
          </p:nvPr>
        </p:nvSpPr>
        <p:spPr/>
        <p:txBody>
          <a:bodyPr/>
          <a:lstStyle/>
          <a:p>
            <a:fld id="{17DCBBAA-F324-2C4C-97A3-D896819475F5}" type="slidenum">
              <a:rPr lang="en-US" smtClean="0"/>
              <a:t>9</a:t>
            </a:fld>
            <a:endParaRPr lang="en-US"/>
          </a:p>
        </p:txBody>
      </p:sp>
    </p:spTree>
    <p:extLst>
      <p:ext uri="{BB962C8B-B14F-4D97-AF65-F5344CB8AC3E}">
        <p14:creationId xmlns:p14="http://schemas.microsoft.com/office/powerpoint/2010/main" val="25853510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35 minutes</a:t>
            </a:r>
          </a:p>
          <a:p>
            <a:r>
              <a:rPr lang="en-US" dirty="0"/>
              <a:t>These flags represent the 3 Coast Salish Nations, Tsleil-Waututh, Musqueam and Squamish  (Vancouver region)</a:t>
            </a:r>
          </a:p>
          <a:p>
            <a:r>
              <a:rPr lang="en-US" dirty="0"/>
              <a:t>Ask participants to return to their previous group (3)</a:t>
            </a:r>
          </a:p>
          <a:p>
            <a:r>
              <a:rPr lang="en-US" dirty="0"/>
              <a:t>Give the groups time to research the 3 local nations (one nation for each group)</a:t>
            </a:r>
          </a:p>
          <a:p>
            <a:r>
              <a:rPr lang="en-US" dirty="0"/>
              <a:t>They will then have 15 minutes to research the nation and 5 minutes each to present their findings back to the group</a:t>
            </a:r>
          </a:p>
          <a:p>
            <a:r>
              <a:rPr lang="en-US" dirty="0"/>
              <a:t>Guiding questions might be:</a:t>
            </a:r>
          </a:p>
          <a:p>
            <a:r>
              <a:rPr lang="en-US" dirty="0"/>
              <a:t>Where is the nation located</a:t>
            </a:r>
          </a:p>
          <a:p>
            <a:r>
              <a:rPr lang="en-US" dirty="0"/>
              <a:t>What is their story?  Name 3 important facts that everyone should know about this nation.</a:t>
            </a:r>
          </a:p>
          <a:p>
            <a:endParaRPr lang="en-US" dirty="0"/>
          </a:p>
          <a:p>
            <a:endParaRPr lang="en-US" dirty="0"/>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10</a:t>
            </a:fld>
            <a:endParaRPr lang="en-US"/>
          </a:p>
        </p:txBody>
      </p:sp>
    </p:spTree>
    <p:extLst>
      <p:ext uri="{BB962C8B-B14F-4D97-AF65-F5344CB8AC3E}">
        <p14:creationId xmlns:p14="http://schemas.microsoft.com/office/powerpoint/2010/main" val="280444350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Answers:</a:t>
            </a:r>
          </a:p>
          <a:p>
            <a:pPr marL="228600" indent="-228600">
              <a:buAutoNum type="arabicPeriod"/>
            </a:pPr>
            <a:r>
              <a:rPr lang="en-US" dirty="0"/>
              <a:t>Everyone</a:t>
            </a:r>
          </a:p>
          <a:p>
            <a:pPr marL="228600" indent="-228600">
              <a:buAutoNum type="arabicPeriod"/>
            </a:pPr>
            <a:r>
              <a:rPr lang="en-US" dirty="0"/>
              <a:t>Approximately 290,000</a:t>
            </a:r>
          </a:p>
          <a:p>
            <a:pPr marL="228600" indent="-228600">
              <a:buAutoNum type="arabicPeriod"/>
            </a:pPr>
            <a:r>
              <a:rPr lang="en-US" dirty="0"/>
              <a:t>The Federal Government</a:t>
            </a:r>
          </a:p>
          <a:p>
            <a:pPr marL="228600" indent="-228600">
              <a:buAutoNum type="arabicPeriod"/>
            </a:pPr>
            <a:r>
              <a:rPr lang="en-US" dirty="0"/>
              <a:t>The People</a:t>
            </a:r>
          </a:p>
          <a:p>
            <a:pPr marL="228600" indent="-228600">
              <a:buAutoNum type="arabicPeriod"/>
            </a:pPr>
            <a:r>
              <a:rPr lang="en-US" dirty="0"/>
              <a:t>Infinity symbol</a:t>
            </a:r>
          </a:p>
        </p:txBody>
      </p:sp>
      <p:sp>
        <p:nvSpPr>
          <p:cNvPr id="4" name="Slide Number Placeholder 3"/>
          <p:cNvSpPr>
            <a:spLocks noGrp="1"/>
          </p:cNvSpPr>
          <p:nvPr>
            <p:ph type="sldNum" sz="quarter" idx="5"/>
          </p:nvPr>
        </p:nvSpPr>
        <p:spPr/>
        <p:txBody>
          <a:bodyPr/>
          <a:lstStyle/>
          <a:p>
            <a:fld id="{17DCBBAA-F324-2C4C-97A3-D896819475F5}" type="slidenum">
              <a:rPr lang="en-US" smtClean="0"/>
              <a:t>11</a:t>
            </a:fld>
            <a:endParaRPr lang="en-US"/>
          </a:p>
        </p:txBody>
      </p:sp>
    </p:spTree>
    <p:extLst>
      <p:ext uri="{BB962C8B-B14F-4D97-AF65-F5344CB8AC3E}">
        <p14:creationId xmlns:p14="http://schemas.microsoft.com/office/powerpoint/2010/main" val="56022033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20 minutes</a:t>
            </a:r>
          </a:p>
          <a:p>
            <a:r>
              <a:rPr lang="en-US" dirty="0"/>
              <a:t>You might want to re-engage the group by asking if anyone had any thoughts, comments or questions about the first section of the workshop – 5 minutes only might </a:t>
            </a:r>
          </a:p>
        </p:txBody>
      </p:sp>
      <p:sp>
        <p:nvSpPr>
          <p:cNvPr id="4" name="Slide Number Placeholder 3"/>
          <p:cNvSpPr>
            <a:spLocks noGrp="1"/>
          </p:cNvSpPr>
          <p:nvPr>
            <p:ph type="sldNum" sz="quarter" idx="5"/>
          </p:nvPr>
        </p:nvSpPr>
        <p:spPr/>
        <p:txBody>
          <a:bodyPr/>
          <a:lstStyle/>
          <a:p>
            <a:fld id="{17DCBBAA-F324-2C4C-97A3-D896819475F5}" type="slidenum">
              <a:rPr lang="en-US" smtClean="0"/>
              <a:t>12</a:t>
            </a:fld>
            <a:endParaRPr lang="en-US"/>
          </a:p>
        </p:txBody>
      </p:sp>
    </p:spTree>
    <p:extLst>
      <p:ext uri="{BB962C8B-B14F-4D97-AF65-F5344CB8AC3E}">
        <p14:creationId xmlns:p14="http://schemas.microsoft.com/office/powerpoint/2010/main" val="5173124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 minutes</a:t>
            </a:r>
          </a:p>
          <a:p>
            <a:r>
              <a:rPr lang="en-US" dirty="0"/>
              <a:t>The next few slides speak to laws and policies impacting Indigenous peoples in Canada</a:t>
            </a:r>
          </a:p>
          <a:p>
            <a:r>
              <a:rPr lang="en-US" dirty="0"/>
              <a:t>The date of origin is in brackets</a:t>
            </a:r>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13</a:t>
            </a:fld>
            <a:endParaRPr lang="en-US"/>
          </a:p>
        </p:txBody>
      </p:sp>
    </p:spTree>
    <p:extLst>
      <p:ext uri="{BB962C8B-B14F-4D97-AF65-F5344CB8AC3E}">
        <p14:creationId xmlns:p14="http://schemas.microsoft.com/office/powerpoint/2010/main" val="209612387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25 minute activity – video and discussion</a:t>
            </a:r>
          </a:p>
          <a:p>
            <a:r>
              <a:rPr lang="en-US" dirty="0"/>
              <a:t>Following the 11 minute video, encourage discussion. </a:t>
            </a:r>
          </a:p>
          <a:p>
            <a:r>
              <a:rPr lang="en-US" dirty="0"/>
              <a:t>Be prepared to answer questions like, what does enfranchisement mean? What are Indian Hospitals?  Why does the government want control?</a:t>
            </a:r>
          </a:p>
        </p:txBody>
      </p:sp>
      <p:sp>
        <p:nvSpPr>
          <p:cNvPr id="4" name="Slide Number Placeholder 3"/>
          <p:cNvSpPr>
            <a:spLocks noGrp="1"/>
          </p:cNvSpPr>
          <p:nvPr>
            <p:ph type="sldNum" sz="quarter" idx="5"/>
          </p:nvPr>
        </p:nvSpPr>
        <p:spPr/>
        <p:txBody>
          <a:bodyPr/>
          <a:lstStyle/>
          <a:p>
            <a:fld id="{17DCBBAA-F324-2C4C-97A3-D896819475F5}" type="slidenum">
              <a:rPr lang="en-US" smtClean="0"/>
              <a:t>14</a:t>
            </a:fld>
            <a:endParaRPr lang="en-US"/>
          </a:p>
        </p:txBody>
      </p:sp>
    </p:spTree>
    <p:extLst>
      <p:ext uri="{BB962C8B-B14F-4D97-AF65-F5344CB8AC3E}">
        <p14:creationId xmlns:p14="http://schemas.microsoft.com/office/powerpoint/2010/main" val="357904884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Though there are no residential schools today the effects are still felt by the vast majority of Indigenous peoples</a:t>
            </a:r>
          </a:p>
          <a:p>
            <a:r>
              <a:rPr lang="en-US" dirty="0"/>
              <a:t>In 2021, approximately 39% of registered Indians lived on reserve, the remaining live off reserve</a:t>
            </a:r>
          </a:p>
          <a:p>
            <a:r>
              <a:rPr lang="en-US" dirty="0"/>
              <a:t>The Federal Government continues to determine who is Indigenous through an Application for Status process</a:t>
            </a:r>
          </a:p>
          <a:p>
            <a:r>
              <a:rPr lang="en-US" dirty="0"/>
              <a:t>Band Governance is generally formed through an election process defined through the Indian Act</a:t>
            </a:r>
          </a:p>
        </p:txBody>
      </p:sp>
      <p:sp>
        <p:nvSpPr>
          <p:cNvPr id="4" name="Slide Number Placeholder 3"/>
          <p:cNvSpPr>
            <a:spLocks noGrp="1"/>
          </p:cNvSpPr>
          <p:nvPr>
            <p:ph type="sldNum" sz="quarter" idx="5"/>
          </p:nvPr>
        </p:nvSpPr>
        <p:spPr/>
        <p:txBody>
          <a:bodyPr/>
          <a:lstStyle/>
          <a:p>
            <a:fld id="{17DCBBAA-F324-2C4C-97A3-D896819475F5}" type="slidenum">
              <a:rPr lang="en-US" smtClean="0"/>
              <a:t>15</a:t>
            </a:fld>
            <a:endParaRPr lang="en-US"/>
          </a:p>
        </p:txBody>
      </p:sp>
    </p:spTree>
    <p:extLst>
      <p:ext uri="{BB962C8B-B14F-4D97-AF65-F5344CB8AC3E}">
        <p14:creationId xmlns:p14="http://schemas.microsoft.com/office/powerpoint/2010/main" val="356638679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5 minutes</a:t>
            </a:r>
          </a:p>
          <a:p>
            <a:r>
              <a:rPr lang="en-US" dirty="0"/>
              <a:t>The first link is a concise summary of the RCAP</a:t>
            </a:r>
          </a:p>
          <a:p>
            <a:endParaRPr lang="en-US" dirty="0"/>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16</a:t>
            </a:fld>
            <a:endParaRPr lang="en-US"/>
          </a:p>
        </p:txBody>
      </p:sp>
    </p:spTree>
    <p:extLst>
      <p:ext uri="{BB962C8B-B14F-4D97-AF65-F5344CB8AC3E}">
        <p14:creationId xmlns:p14="http://schemas.microsoft.com/office/powerpoint/2010/main" val="102925388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30  minutes</a:t>
            </a:r>
          </a:p>
          <a:p>
            <a:r>
              <a:rPr lang="en-US" dirty="0"/>
              <a:t>Print copies of the UNDRIP booklet for students to review</a:t>
            </a:r>
          </a:p>
          <a:p>
            <a:r>
              <a:rPr lang="en-US" dirty="0"/>
              <a:t>Group students into 3 groups</a:t>
            </a:r>
          </a:p>
          <a:p>
            <a:r>
              <a:rPr lang="en-US" dirty="0"/>
              <a:t>Have each group select 3 articles, read and discuss the article and present it back to the group, stating their understanding of the article, why they feel this article is important, and how the article can be addressed.</a:t>
            </a:r>
          </a:p>
          <a:p>
            <a:endParaRPr lang="en-US" dirty="0"/>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17</a:t>
            </a:fld>
            <a:endParaRPr lang="en-US"/>
          </a:p>
        </p:txBody>
      </p:sp>
    </p:spTree>
    <p:extLst>
      <p:ext uri="{BB962C8B-B14F-4D97-AF65-F5344CB8AC3E}">
        <p14:creationId xmlns:p14="http://schemas.microsoft.com/office/powerpoint/2010/main" val="59776527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purposes of the Act are taken directly from the government website</a:t>
            </a:r>
          </a:p>
          <a:p>
            <a:r>
              <a:rPr lang="en-US" dirty="0"/>
              <a:t>DRIPA is specific to BC</a:t>
            </a:r>
          </a:p>
          <a:p>
            <a:r>
              <a:rPr lang="en-US" dirty="0"/>
              <a:t>In 2019, BC became the first province to pass legislation incorporating UNDRIP, which is known as DRIPA</a:t>
            </a:r>
          </a:p>
        </p:txBody>
      </p:sp>
      <p:sp>
        <p:nvSpPr>
          <p:cNvPr id="4" name="Slide Number Placeholder 3"/>
          <p:cNvSpPr>
            <a:spLocks noGrp="1"/>
          </p:cNvSpPr>
          <p:nvPr>
            <p:ph type="sldNum" sz="quarter" idx="5"/>
          </p:nvPr>
        </p:nvSpPr>
        <p:spPr/>
        <p:txBody>
          <a:bodyPr/>
          <a:lstStyle/>
          <a:p>
            <a:fld id="{17DCBBAA-F324-2C4C-97A3-D896819475F5}" type="slidenum">
              <a:rPr lang="en-US" smtClean="0"/>
              <a:t>18</a:t>
            </a:fld>
            <a:endParaRPr lang="en-US"/>
          </a:p>
        </p:txBody>
      </p:sp>
    </p:spTree>
    <p:extLst>
      <p:ext uri="{BB962C8B-B14F-4D97-AF65-F5344CB8AC3E}">
        <p14:creationId xmlns:p14="http://schemas.microsoft.com/office/powerpoint/2010/main" val="86641509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45 – the majority of this time will be consumed by group presentations at 2-3 minutes for each presentation</a:t>
            </a:r>
          </a:p>
          <a:p>
            <a:r>
              <a:rPr lang="en-US" dirty="0"/>
              <a:t>Provide quick overview of the Truth &amp; Reconciliation Commission Canada</a:t>
            </a:r>
          </a:p>
          <a:p>
            <a:r>
              <a:rPr lang="en-US" dirty="0"/>
              <a:t>Led by Chief Justice Murray Sinclair</a:t>
            </a:r>
          </a:p>
          <a:p>
            <a:r>
              <a:rPr lang="en-US" dirty="0"/>
              <a:t>Provide copies of Progress on Realizing the Truth &amp; Reconciliation Commissions Calls to Action dated June 2024</a:t>
            </a:r>
          </a:p>
          <a:p>
            <a:r>
              <a:rPr lang="en-US" dirty="0"/>
              <a:t>Have participants pair up, or get into groups of 3 or a combination of 2 or 3 people per group (need 14 groups)</a:t>
            </a:r>
          </a:p>
          <a:p>
            <a:r>
              <a:rPr lang="en-US" dirty="0"/>
              <a:t>Have each group read 1 summary of the progress report and share where progress is, and why with the larger group (CBC link in Slide Guide)</a:t>
            </a:r>
          </a:p>
        </p:txBody>
      </p:sp>
      <p:sp>
        <p:nvSpPr>
          <p:cNvPr id="4" name="Slide Number Placeholder 3"/>
          <p:cNvSpPr>
            <a:spLocks noGrp="1"/>
          </p:cNvSpPr>
          <p:nvPr>
            <p:ph type="sldNum" sz="quarter" idx="5"/>
          </p:nvPr>
        </p:nvSpPr>
        <p:spPr/>
        <p:txBody>
          <a:bodyPr/>
          <a:lstStyle/>
          <a:p>
            <a:fld id="{17DCBBAA-F324-2C4C-97A3-D896819475F5}" type="slidenum">
              <a:rPr lang="en-US" smtClean="0"/>
              <a:t>19</a:t>
            </a:fld>
            <a:endParaRPr lang="en-US"/>
          </a:p>
        </p:txBody>
      </p:sp>
    </p:spTree>
    <p:extLst>
      <p:ext uri="{BB962C8B-B14F-4D97-AF65-F5344CB8AC3E}">
        <p14:creationId xmlns:p14="http://schemas.microsoft.com/office/powerpoint/2010/main" val="391317149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There are First Nations within the province of BC that are self-governing.  One example is the Nisga’a </a:t>
            </a:r>
            <a:r>
              <a:rPr lang="en-US" dirty="0" err="1"/>
              <a:t>Lisims</a:t>
            </a:r>
            <a:r>
              <a:rPr lang="en-US" dirty="0"/>
              <a:t> Government in northern B.C. and the other is Westbank First Nation in the interior of BC</a:t>
            </a:r>
          </a:p>
          <a:p>
            <a:endParaRPr lang="en-US" dirty="0"/>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20</a:t>
            </a:fld>
            <a:endParaRPr lang="en-US"/>
          </a:p>
        </p:txBody>
      </p:sp>
    </p:spTree>
    <p:extLst>
      <p:ext uri="{BB962C8B-B14F-4D97-AF65-F5344CB8AC3E}">
        <p14:creationId xmlns:p14="http://schemas.microsoft.com/office/powerpoint/2010/main" val="327017080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AC92BAB-AE67-BCCB-10F5-3174598131F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C2831A0-3BEF-FAC6-0AEF-5124E1AEBD7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E32ABAC-B14C-6835-F82E-8B0F3D2DB076}"/>
              </a:ext>
            </a:extLst>
          </p:cNvPr>
          <p:cNvSpPr>
            <a:spLocks noGrp="1"/>
          </p:cNvSpPr>
          <p:nvPr>
            <p:ph type="body" idx="1"/>
          </p:nvPr>
        </p:nvSpPr>
        <p:spPr/>
        <p:txBody>
          <a:bodyPr/>
          <a:lstStyle/>
          <a:p>
            <a:r>
              <a:rPr lang="en-US" dirty="0"/>
              <a:t>Answers:</a:t>
            </a:r>
          </a:p>
          <a:p>
            <a:pPr marL="228600" indent="-228600">
              <a:buAutoNum type="arabicPeriod"/>
            </a:pPr>
            <a:r>
              <a:rPr lang="en-US" dirty="0"/>
              <a:t>1876</a:t>
            </a:r>
          </a:p>
          <a:p>
            <a:pPr marL="228600" indent="-228600">
              <a:buAutoNum type="arabicPeriod"/>
            </a:pPr>
            <a:r>
              <a:rPr lang="en-US" dirty="0"/>
              <a:t>Residential Schools, Reserves, Definition of Indian, Imposed system of Governance</a:t>
            </a:r>
          </a:p>
          <a:p>
            <a:pPr marL="228600" indent="-228600">
              <a:buAutoNum type="arabicPeriod"/>
            </a:pPr>
            <a:r>
              <a:rPr lang="en-US" dirty="0"/>
              <a:t>1991</a:t>
            </a:r>
          </a:p>
          <a:p>
            <a:pPr marL="228600" indent="-228600">
              <a:buAutoNum type="arabicPeriod"/>
            </a:pPr>
            <a:r>
              <a:rPr lang="en-US" dirty="0"/>
              <a:t>46</a:t>
            </a:r>
          </a:p>
          <a:p>
            <a:pPr marL="228600" indent="-228600">
              <a:buAutoNum type="arabicPeriod"/>
            </a:pPr>
            <a:r>
              <a:rPr lang="en-US" dirty="0"/>
              <a:t>Nisga’a Nation or Westbank First Nation</a:t>
            </a:r>
          </a:p>
        </p:txBody>
      </p:sp>
      <p:sp>
        <p:nvSpPr>
          <p:cNvPr id="4" name="Slide Number Placeholder 3">
            <a:extLst>
              <a:ext uri="{FF2B5EF4-FFF2-40B4-BE49-F238E27FC236}">
                <a16:creationId xmlns:a16="http://schemas.microsoft.com/office/drawing/2014/main" id="{215CC233-C3C3-99E9-0385-EAF08EFF4EE7}"/>
              </a:ext>
            </a:extLst>
          </p:cNvPr>
          <p:cNvSpPr>
            <a:spLocks noGrp="1"/>
          </p:cNvSpPr>
          <p:nvPr>
            <p:ph type="sldNum" sz="quarter" idx="5"/>
          </p:nvPr>
        </p:nvSpPr>
        <p:spPr/>
        <p:txBody>
          <a:bodyPr/>
          <a:lstStyle/>
          <a:p>
            <a:fld id="{17DCBBAA-F324-2C4C-97A3-D896819475F5}" type="slidenum">
              <a:rPr lang="en-US" smtClean="0"/>
              <a:t>21</a:t>
            </a:fld>
            <a:endParaRPr lang="en-US"/>
          </a:p>
        </p:txBody>
      </p:sp>
    </p:spTree>
    <p:extLst>
      <p:ext uri="{BB962C8B-B14F-4D97-AF65-F5344CB8AC3E}">
        <p14:creationId xmlns:p14="http://schemas.microsoft.com/office/powerpoint/2010/main" val="136078632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4A47C22-B5BD-0713-4585-96C08052847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5C06022-5E07-AE08-394C-E8B3BB8D5A88}"/>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005B593-D6B9-C98B-4312-A89998EFB78E}"/>
              </a:ext>
            </a:extLst>
          </p:cNvPr>
          <p:cNvSpPr>
            <a:spLocks noGrp="1"/>
          </p:cNvSpPr>
          <p:nvPr>
            <p:ph type="body" idx="1"/>
          </p:nvPr>
        </p:nvSpPr>
        <p:spPr/>
        <p:txBody>
          <a:bodyPr/>
          <a:lstStyle/>
          <a:p>
            <a:r>
              <a:rPr lang="en-US" dirty="0"/>
              <a:t>20 minutes</a:t>
            </a:r>
          </a:p>
          <a:p>
            <a:r>
              <a:rPr lang="en-US" dirty="0"/>
              <a:t>You might want to re-engage the group by asking if anyone had any thoughts, comments or questions about the first section of the workshop – 5 minutes only might </a:t>
            </a:r>
          </a:p>
        </p:txBody>
      </p:sp>
      <p:sp>
        <p:nvSpPr>
          <p:cNvPr id="4" name="Slide Number Placeholder 3">
            <a:extLst>
              <a:ext uri="{FF2B5EF4-FFF2-40B4-BE49-F238E27FC236}">
                <a16:creationId xmlns:a16="http://schemas.microsoft.com/office/drawing/2014/main" id="{9521B8ED-A8DE-85D3-823C-F029BFB101D8}"/>
              </a:ext>
            </a:extLst>
          </p:cNvPr>
          <p:cNvSpPr>
            <a:spLocks noGrp="1"/>
          </p:cNvSpPr>
          <p:nvPr>
            <p:ph type="sldNum" sz="quarter" idx="5"/>
          </p:nvPr>
        </p:nvSpPr>
        <p:spPr/>
        <p:txBody>
          <a:bodyPr/>
          <a:lstStyle/>
          <a:p>
            <a:fld id="{17DCBBAA-F324-2C4C-97A3-D896819475F5}" type="slidenum">
              <a:rPr lang="en-US" smtClean="0"/>
              <a:t>22</a:t>
            </a:fld>
            <a:endParaRPr lang="en-US"/>
          </a:p>
        </p:txBody>
      </p:sp>
    </p:spTree>
    <p:extLst>
      <p:ext uri="{BB962C8B-B14F-4D97-AF65-F5344CB8AC3E}">
        <p14:creationId xmlns:p14="http://schemas.microsoft.com/office/powerpoint/2010/main" val="348635634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30 minutes</a:t>
            </a:r>
          </a:p>
          <a:p>
            <a:r>
              <a:rPr lang="en-US" dirty="0"/>
              <a:t>This activity can be small group discussions.  Provide guiding questions.  Have one group participant from each group sum up their conversation at the end of the activity.  Participants might have more questions.</a:t>
            </a:r>
          </a:p>
          <a:p>
            <a:endParaRPr lang="en-US" dirty="0"/>
          </a:p>
          <a:p>
            <a:r>
              <a:rPr lang="en-US" dirty="0"/>
              <a:t>Discussion: where do stereotypical beliefs or myths come from? What are some of the myths you have heard about Indigenous People? Why are these harmful?  What can you do to stop them?</a:t>
            </a:r>
          </a:p>
        </p:txBody>
      </p:sp>
      <p:sp>
        <p:nvSpPr>
          <p:cNvPr id="4" name="Slide Number Placeholder 3"/>
          <p:cNvSpPr>
            <a:spLocks noGrp="1"/>
          </p:cNvSpPr>
          <p:nvPr>
            <p:ph type="sldNum" sz="quarter" idx="5"/>
          </p:nvPr>
        </p:nvSpPr>
        <p:spPr/>
        <p:txBody>
          <a:bodyPr/>
          <a:lstStyle/>
          <a:p>
            <a:fld id="{17DCBBAA-F324-2C4C-97A3-D896819475F5}" type="slidenum">
              <a:rPr lang="en-US" smtClean="0"/>
              <a:t>23</a:t>
            </a:fld>
            <a:endParaRPr lang="en-US"/>
          </a:p>
        </p:txBody>
      </p:sp>
    </p:spTree>
    <p:extLst>
      <p:ext uri="{BB962C8B-B14F-4D97-AF65-F5344CB8AC3E}">
        <p14:creationId xmlns:p14="http://schemas.microsoft.com/office/powerpoint/2010/main" val="88408787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10 minutes</a:t>
            </a:r>
          </a:p>
          <a:p>
            <a:r>
              <a:rPr lang="en-US" dirty="0"/>
              <a:t>Indigenous values are taught through story, observation, role modelling</a:t>
            </a:r>
          </a:p>
          <a:p>
            <a:r>
              <a:rPr lang="en-US" dirty="0"/>
              <a:t>Indigenous people value community, family and nation</a:t>
            </a:r>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24</a:t>
            </a:fld>
            <a:endParaRPr lang="en-US"/>
          </a:p>
        </p:txBody>
      </p:sp>
    </p:spTree>
    <p:extLst>
      <p:ext uri="{BB962C8B-B14F-4D97-AF65-F5344CB8AC3E}">
        <p14:creationId xmlns:p14="http://schemas.microsoft.com/office/powerpoint/2010/main" val="40003664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Introduce next series of slides that are specific to Indigenous culture and tradition </a:t>
            </a:r>
          </a:p>
          <a:p>
            <a:r>
              <a:rPr lang="en-US" dirty="0"/>
              <a:t>These images represent traditional cedar work – cedar has many uses, including weaving of hats, clothing, baskets and the image on the right shows a bundle of sage in an abalone shell which is used to cleanse self, space</a:t>
            </a:r>
          </a:p>
        </p:txBody>
      </p:sp>
      <p:sp>
        <p:nvSpPr>
          <p:cNvPr id="4" name="Slide Number Placeholder 3"/>
          <p:cNvSpPr>
            <a:spLocks noGrp="1"/>
          </p:cNvSpPr>
          <p:nvPr>
            <p:ph type="sldNum" sz="quarter" idx="5"/>
          </p:nvPr>
        </p:nvSpPr>
        <p:spPr/>
        <p:txBody>
          <a:bodyPr/>
          <a:lstStyle/>
          <a:p>
            <a:fld id="{17DCBBAA-F324-2C4C-97A3-D896819475F5}" type="slidenum">
              <a:rPr lang="en-US" smtClean="0"/>
              <a:t>25</a:t>
            </a:fld>
            <a:endParaRPr lang="en-US"/>
          </a:p>
        </p:txBody>
      </p:sp>
    </p:spTree>
    <p:extLst>
      <p:ext uri="{BB962C8B-B14F-4D97-AF65-F5344CB8AC3E}">
        <p14:creationId xmlns:p14="http://schemas.microsoft.com/office/powerpoint/2010/main" val="59193555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20 minutes</a:t>
            </a:r>
          </a:p>
          <a:p>
            <a:endParaRPr lang="en-US" dirty="0"/>
          </a:p>
          <a:p>
            <a:r>
              <a:rPr lang="en-US" dirty="0"/>
              <a:t>FPCC lists intangible Indigenous Cultural Heritage as: songs, stories, laws, language, harvesting practices, dance forms and memories.</a:t>
            </a:r>
          </a:p>
          <a:p>
            <a:r>
              <a:rPr lang="en-US" dirty="0"/>
              <a:t>And tangible Indigenous Cultural Heritage as: regalia and clothing, house posts, totem poles, carvings, tools, art, archaeological sites, traditional medicines</a:t>
            </a:r>
          </a:p>
        </p:txBody>
      </p:sp>
      <p:sp>
        <p:nvSpPr>
          <p:cNvPr id="4" name="Slide Number Placeholder 3"/>
          <p:cNvSpPr>
            <a:spLocks noGrp="1"/>
          </p:cNvSpPr>
          <p:nvPr>
            <p:ph type="sldNum" sz="quarter" idx="5"/>
          </p:nvPr>
        </p:nvSpPr>
        <p:spPr/>
        <p:txBody>
          <a:bodyPr/>
          <a:lstStyle/>
          <a:p>
            <a:fld id="{17DCBBAA-F324-2C4C-97A3-D896819475F5}" type="slidenum">
              <a:rPr lang="en-US" smtClean="0"/>
              <a:t>26</a:t>
            </a:fld>
            <a:endParaRPr lang="en-US"/>
          </a:p>
        </p:txBody>
      </p:sp>
    </p:spTree>
    <p:extLst>
      <p:ext uri="{BB962C8B-B14F-4D97-AF65-F5344CB8AC3E}">
        <p14:creationId xmlns:p14="http://schemas.microsoft.com/office/powerpoint/2010/main" val="423798282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tree of life</a:t>
            </a:r>
          </a:p>
          <a:p>
            <a:r>
              <a:rPr lang="en-US" dirty="0"/>
              <a:t>View the video by clicking on the link </a:t>
            </a:r>
          </a:p>
        </p:txBody>
      </p:sp>
      <p:sp>
        <p:nvSpPr>
          <p:cNvPr id="4" name="Slide Number Placeholder 3"/>
          <p:cNvSpPr>
            <a:spLocks noGrp="1"/>
          </p:cNvSpPr>
          <p:nvPr>
            <p:ph type="sldNum" sz="quarter" idx="5"/>
          </p:nvPr>
        </p:nvSpPr>
        <p:spPr/>
        <p:txBody>
          <a:bodyPr/>
          <a:lstStyle/>
          <a:p>
            <a:fld id="{17DCBBAA-F324-2C4C-97A3-D896819475F5}" type="slidenum">
              <a:rPr lang="en-US" smtClean="0"/>
              <a:t>27</a:t>
            </a:fld>
            <a:endParaRPr lang="en-US"/>
          </a:p>
        </p:txBody>
      </p:sp>
    </p:spTree>
    <p:extLst>
      <p:ext uri="{BB962C8B-B14F-4D97-AF65-F5344CB8AC3E}">
        <p14:creationId xmlns:p14="http://schemas.microsoft.com/office/powerpoint/2010/main" val="40824529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35 minutes</a:t>
            </a:r>
          </a:p>
          <a:p>
            <a:r>
              <a:rPr lang="en-US" dirty="0"/>
              <a:t>Share the Coyote story (link) with the participants.  This is an example of an Indigenous story that carries lessons.</a:t>
            </a:r>
          </a:p>
          <a:p>
            <a:r>
              <a:rPr lang="en-US" dirty="0"/>
              <a:t>What are the lessons or teachings, or role of each animal?</a:t>
            </a:r>
          </a:p>
        </p:txBody>
      </p:sp>
      <p:sp>
        <p:nvSpPr>
          <p:cNvPr id="4" name="Slide Number Placeholder 3"/>
          <p:cNvSpPr>
            <a:spLocks noGrp="1"/>
          </p:cNvSpPr>
          <p:nvPr>
            <p:ph type="sldNum" sz="quarter" idx="5"/>
          </p:nvPr>
        </p:nvSpPr>
        <p:spPr/>
        <p:txBody>
          <a:bodyPr/>
          <a:lstStyle/>
          <a:p>
            <a:fld id="{17DCBBAA-F324-2C4C-97A3-D896819475F5}" type="slidenum">
              <a:rPr lang="en-US" smtClean="0"/>
              <a:t>28</a:t>
            </a:fld>
            <a:endParaRPr lang="en-US"/>
          </a:p>
        </p:txBody>
      </p:sp>
    </p:spTree>
    <p:extLst>
      <p:ext uri="{BB962C8B-B14F-4D97-AF65-F5344CB8AC3E}">
        <p14:creationId xmlns:p14="http://schemas.microsoft.com/office/powerpoint/2010/main" val="110148062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10 minutes</a:t>
            </a:r>
          </a:p>
          <a:p>
            <a:r>
              <a:rPr lang="en-US" dirty="0"/>
              <a:t>As a result of the ban, many songs dances and protocols were lost and First Nations people are working hard to revive this tradition</a:t>
            </a:r>
          </a:p>
          <a:p>
            <a:r>
              <a:rPr lang="en-US" dirty="0"/>
              <a:t>Hundreds of guests are invited to potlatches</a:t>
            </a:r>
          </a:p>
          <a:p>
            <a:r>
              <a:rPr lang="en-US" dirty="0"/>
              <a:t>Gifts generally include household items and food</a:t>
            </a:r>
          </a:p>
        </p:txBody>
      </p:sp>
      <p:sp>
        <p:nvSpPr>
          <p:cNvPr id="4" name="Slide Number Placeholder 3"/>
          <p:cNvSpPr>
            <a:spLocks noGrp="1"/>
          </p:cNvSpPr>
          <p:nvPr>
            <p:ph type="sldNum" sz="quarter" idx="5"/>
          </p:nvPr>
        </p:nvSpPr>
        <p:spPr/>
        <p:txBody>
          <a:bodyPr/>
          <a:lstStyle/>
          <a:p>
            <a:fld id="{17DCBBAA-F324-2C4C-97A3-D896819475F5}" type="slidenum">
              <a:rPr lang="en-US" smtClean="0"/>
              <a:t>29</a:t>
            </a:fld>
            <a:endParaRPr lang="en-US"/>
          </a:p>
        </p:txBody>
      </p:sp>
    </p:spTree>
    <p:extLst>
      <p:ext uri="{BB962C8B-B14F-4D97-AF65-F5344CB8AC3E}">
        <p14:creationId xmlns:p14="http://schemas.microsoft.com/office/powerpoint/2010/main" val="222594940"/>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10 minutes</a:t>
            </a:r>
          </a:p>
          <a:p>
            <a:r>
              <a:rPr lang="en-US" dirty="0"/>
              <a:t>Invite participants to look for local community events that provide opportunities to engage with local First Nations</a:t>
            </a:r>
          </a:p>
          <a:p>
            <a:r>
              <a:rPr lang="en-US" dirty="0"/>
              <a:t>Remind the participants that there is so much to learn about the original peoples of this land, and this workshop is a quick snapshot of history</a:t>
            </a:r>
          </a:p>
          <a:p>
            <a:endParaRPr lang="en-US" dirty="0"/>
          </a:p>
        </p:txBody>
      </p:sp>
      <p:sp>
        <p:nvSpPr>
          <p:cNvPr id="4" name="Slide Number Placeholder 3"/>
          <p:cNvSpPr>
            <a:spLocks noGrp="1"/>
          </p:cNvSpPr>
          <p:nvPr>
            <p:ph type="sldNum" sz="quarter" idx="5"/>
          </p:nvPr>
        </p:nvSpPr>
        <p:spPr/>
        <p:txBody>
          <a:bodyPr/>
          <a:lstStyle/>
          <a:p>
            <a:fld id="{17DCBBAA-F324-2C4C-97A3-D896819475F5}" type="slidenum">
              <a:rPr lang="en-US" smtClean="0"/>
              <a:t>31</a:t>
            </a:fld>
            <a:endParaRPr lang="en-US"/>
          </a:p>
        </p:txBody>
      </p:sp>
    </p:spTree>
    <p:extLst>
      <p:ext uri="{BB962C8B-B14F-4D97-AF65-F5344CB8AC3E}">
        <p14:creationId xmlns:p14="http://schemas.microsoft.com/office/powerpoint/2010/main" val="100121436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5 minutes</a:t>
            </a:r>
          </a:p>
        </p:txBody>
      </p:sp>
      <p:sp>
        <p:nvSpPr>
          <p:cNvPr id="4" name="Slide Number Placeholder 3"/>
          <p:cNvSpPr>
            <a:spLocks noGrp="1"/>
          </p:cNvSpPr>
          <p:nvPr>
            <p:ph type="sldNum" sz="quarter" idx="5"/>
          </p:nvPr>
        </p:nvSpPr>
        <p:spPr/>
        <p:txBody>
          <a:bodyPr/>
          <a:lstStyle/>
          <a:p>
            <a:fld id="{17DCBBAA-F324-2C4C-97A3-D896819475F5}" type="slidenum">
              <a:rPr lang="en-US" smtClean="0"/>
              <a:t>32</a:t>
            </a:fld>
            <a:endParaRPr lang="en-US"/>
          </a:p>
        </p:txBody>
      </p:sp>
    </p:spTree>
    <p:extLst>
      <p:ext uri="{BB962C8B-B14F-4D97-AF65-F5344CB8AC3E}">
        <p14:creationId xmlns:p14="http://schemas.microsoft.com/office/powerpoint/2010/main" val="147491813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2AA5D10-258C-863A-0944-CBB11BEAC47F}"/>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6716196-BD28-B10E-9673-82E92F552C4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D7E6F2B6-DAED-6678-2C07-C92B12055DF7}"/>
              </a:ext>
            </a:extLst>
          </p:cNvPr>
          <p:cNvSpPr>
            <a:spLocks noGrp="1"/>
          </p:cNvSpPr>
          <p:nvPr>
            <p:ph type="body" idx="1"/>
          </p:nvPr>
        </p:nvSpPr>
        <p:spPr/>
        <p:txBody>
          <a:bodyPr/>
          <a:lstStyle/>
          <a:p>
            <a:r>
              <a:rPr lang="en-US" dirty="0"/>
              <a:t>Answers:</a:t>
            </a:r>
          </a:p>
          <a:p>
            <a:pPr marL="228600" indent="-228600">
              <a:buAutoNum type="arabicPeriod"/>
            </a:pPr>
            <a:r>
              <a:rPr lang="en-US" dirty="0"/>
              <a:t>Life</a:t>
            </a:r>
          </a:p>
          <a:p>
            <a:pPr marL="228600" indent="-228600">
              <a:buAutoNum type="arabicPeriod"/>
            </a:pPr>
            <a:r>
              <a:rPr lang="en-US" dirty="0"/>
              <a:t>No</a:t>
            </a:r>
          </a:p>
          <a:p>
            <a:pPr marL="228600" indent="-228600">
              <a:buAutoNum type="arabicPeriod"/>
            </a:pPr>
            <a:r>
              <a:rPr lang="en-US" dirty="0"/>
              <a:t>Between 1884-1951</a:t>
            </a:r>
          </a:p>
          <a:p>
            <a:pPr marL="228600" indent="-228600">
              <a:buAutoNum type="arabicPeriod"/>
            </a:pPr>
            <a:r>
              <a:rPr lang="en-US" dirty="0"/>
              <a:t>June</a:t>
            </a:r>
          </a:p>
          <a:p>
            <a:pPr marL="228600" indent="-228600">
              <a:buAutoNum type="arabicPeriod"/>
            </a:pPr>
            <a:r>
              <a:rPr lang="en-US" dirty="0"/>
              <a:t>September</a:t>
            </a:r>
          </a:p>
        </p:txBody>
      </p:sp>
      <p:sp>
        <p:nvSpPr>
          <p:cNvPr id="4" name="Slide Number Placeholder 3">
            <a:extLst>
              <a:ext uri="{FF2B5EF4-FFF2-40B4-BE49-F238E27FC236}">
                <a16:creationId xmlns:a16="http://schemas.microsoft.com/office/drawing/2014/main" id="{DD2F1B50-FBB7-1EF4-A339-9F45EAD7648D}"/>
              </a:ext>
            </a:extLst>
          </p:cNvPr>
          <p:cNvSpPr>
            <a:spLocks noGrp="1"/>
          </p:cNvSpPr>
          <p:nvPr>
            <p:ph type="sldNum" sz="quarter" idx="5"/>
          </p:nvPr>
        </p:nvSpPr>
        <p:spPr/>
        <p:txBody>
          <a:bodyPr/>
          <a:lstStyle/>
          <a:p>
            <a:fld id="{17DCBBAA-F324-2C4C-97A3-D896819475F5}" type="slidenum">
              <a:rPr lang="en-US" smtClean="0"/>
              <a:t>33</a:t>
            </a:fld>
            <a:endParaRPr lang="en-US"/>
          </a:p>
        </p:txBody>
      </p:sp>
    </p:spTree>
    <p:extLst>
      <p:ext uri="{BB962C8B-B14F-4D97-AF65-F5344CB8AC3E}">
        <p14:creationId xmlns:p14="http://schemas.microsoft.com/office/powerpoint/2010/main" val="4127888685"/>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7" name="Picture 6"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4242851"/>
            <a:ext cx="8968084" cy="275942"/>
          </a:xfrm>
          <a:prstGeom prst="rect">
            <a:avLst/>
          </a:prstGeom>
        </p:spPr>
      </p:pic>
      <p:pic>
        <p:nvPicPr>
          <p:cNvPr id="8" name="Picture 7"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111716" y="4243845"/>
            <a:ext cx="3077108" cy="276940"/>
          </a:xfrm>
          <a:prstGeom prst="rect">
            <a:avLst/>
          </a:prstGeom>
        </p:spPr>
      </p:pic>
      <p:sp>
        <p:nvSpPr>
          <p:cNvPr id="9" name="Rectangle 8"/>
          <p:cNvSpPr/>
          <p:nvPr/>
        </p:nvSpPr>
        <p:spPr bwMode="ltGray">
          <a:xfrm>
            <a:off x="0" y="2590078"/>
            <a:ext cx="8968085" cy="1660332"/>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9111715" y="2590078"/>
            <a:ext cx="3077109" cy="166033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680322" y="2733709"/>
            <a:ext cx="8144134" cy="1373070"/>
          </a:xfrm>
        </p:spPr>
        <p:txBody>
          <a:bodyPr anchor="b">
            <a:noAutofit/>
          </a:bodyPr>
          <a:lstStyle>
            <a:lvl1pPr algn="r">
              <a:defRPr sz="5400"/>
            </a:lvl1pPr>
          </a:lstStyle>
          <a:p>
            <a:r>
              <a:rPr lang="en-US"/>
              <a:t>Click to edit Master title style</a:t>
            </a:r>
            <a:endParaRPr lang="en-US" dirty="0"/>
          </a:p>
        </p:txBody>
      </p:sp>
      <p:sp>
        <p:nvSpPr>
          <p:cNvPr id="3" name="Subtitle 2"/>
          <p:cNvSpPr>
            <a:spLocks noGrp="1"/>
          </p:cNvSpPr>
          <p:nvPr>
            <p:ph type="subTitle" idx="1"/>
          </p:nvPr>
        </p:nvSpPr>
        <p:spPr>
          <a:xfrm>
            <a:off x="680322" y="4394039"/>
            <a:ext cx="8144134" cy="1117687"/>
          </a:xfrm>
        </p:spPr>
        <p:txBody>
          <a:bodyPr>
            <a:normAutofit/>
          </a:bodyPr>
          <a:lstStyle>
            <a:lvl1pPr marL="0" indent="0" algn="r">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78ABE3C1-DBE1-495D-B57B-2849774B866A}" type="datetimeFigureOut">
              <a:rPr lang="en-US" dirty="0"/>
              <a:t>3/16/25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a:xfrm>
            <a:off x="9255346" y="2750337"/>
            <a:ext cx="1171888" cy="1356442"/>
          </a:xfrm>
        </p:spPr>
        <p:txBody>
          <a:bodyPr/>
          <a:lstStyle/>
          <a:p>
            <a:fld id="{6D22F896-40B5-4ADD-8801-0D06FADFA095}" type="slidenum">
              <a:rPr lang="en-US" dirty="0"/>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15" name="Picture 14"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6" name="Picture 15"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7" name="Rectangle 16"/>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8" name="Rectangle 17"/>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2DE42F4-6EEF-4EF7-8ED4-2208F0F89A08}" type="datetimeFigureOut">
              <a:rPr lang="en-US" dirty="0"/>
              <a:t>3/16/25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pic>
        <p:nvPicPr>
          <p:cNvPr id="7" name="Picture 6"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4086907"/>
            <a:ext cx="10437812" cy="321164"/>
          </a:xfrm>
          <a:prstGeom prst="rect">
            <a:avLst/>
          </a:prstGeom>
        </p:spPr>
      </p:pic>
      <p:pic>
        <p:nvPicPr>
          <p:cNvPr id="8" name="Picture 7"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4" y="4087901"/>
            <a:ext cx="1602997" cy="144270"/>
          </a:xfrm>
          <a:prstGeom prst="rect">
            <a:avLst/>
          </a:prstGeom>
        </p:spPr>
      </p:pic>
      <p:sp>
        <p:nvSpPr>
          <p:cNvPr id="9" name="Rectangle 8"/>
          <p:cNvSpPr/>
          <p:nvPr/>
        </p:nvSpPr>
        <p:spPr bwMode="ltGray">
          <a:xfrm>
            <a:off x="-2" y="2726267"/>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10585825" y="2726267"/>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2" y="2869895"/>
            <a:ext cx="9613860" cy="1090788"/>
          </a:xfrm>
        </p:spPr>
        <p:txBody>
          <a:bodyPr anchor="ctr">
            <a:normAutofit/>
          </a:bodyPr>
          <a:lstStyle>
            <a:lvl1pPr algn="r">
              <a:defRPr sz="3600"/>
            </a:lvl1pPr>
          </a:lstStyle>
          <a:p>
            <a:r>
              <a:rPr lang="en-US"/>
              <a:t>Click to edit Master title style</a:t>
            </a:r>
            <a:endParaRPr lang="en-US" dirty="0"/>
          </a:p>
        </p:txBody>
      </p:sp>
      <p:sp>
        <p:nvSpPr>
          <p:cNvPr id="3" name="Text Placeholder 2"/>
          <p:cNvSpPr>
            <a:spLocks noGrp="1"/>
          </p:cNvSpPr>
          <p:nvPr>
            <p:ph type="body" idx="1"/>
          </p:nvPr>
        </p:nvSpPr>
        <p:spPr>
          <a:xfrm>
            <a:off x="680322" y="4232171"/>
            <a:ext cx="9613860" cy="1704017"/>
          </a:xfrm>
        </p:spPr>
        <p:txBody>
          <a:bodyPr>
            <a:normAutofit/>
          </a:bodyPr>
          <a:lstStyle>
            <a:lvl1pPr marL="0" indent="0" algn="r">
              <a:buNone/>
              <a:defRPr sz="20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0578ACC-22D6-47C1-A373-4FD133E34F3C}" type="datetimeFigureOut">
              <a:rPr lang="en-US" dirty="0"/>
              <a:t>3/16/25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a:xfrm>
            <a:off x="10729455" y="2869895"/>
            <a:ext cx="1154151" cy="1090789"/>
          </a:xfrm>
        </p:spPr>
        <p:txBody>
          <a:bodyPr/>
          <a:lstStyle/>
          <a:p>
            <a:fld id="{6D22F896-40B5-4ADD-8801-0D06FADFA095}" type="slidenum">
              <a:rPr lang="en-US" dirty="0"/>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0" name="Rectangle 9"/>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80320" y="2336873"/>
            <a:ext cx="4698358" cy="359931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594123" y="2336873"/>
            <a:ext cx="4700058" cy="359931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4E5A6C69-6797-4E8A-BF37-F2C3751466E9}" type="datetimeFigureOut">
              <a:rPr lang="en-US" dirty="0"/>
              <a:t>3/16/25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pic>
        <p:nvPicPr>
          <p:cNvPr id="10" name="Picture 9"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1" name="Picture 10"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2" name="Rectangle 11"/>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3" name="Rectangle 12"/>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19" y="753229"/>
            <a:ext cx="9613863" cy="1080937"/>
          </a:xfrm>
        </p:spPr>
        <p:txBody>
          <a:bodyPr/>
          <a:lstStyle/>
          <a:p>
            <a:r>
              <a:rPr lang="en-US"/>
              <a:t>Click to edit Master title style</a:t>
            </a:r>
            <a:endParaRPr lang="en-US" dirty="0"/>
          </a:p>
        </p:txBody>
      </p:sp>
      <p:sp>
        <p:nvSpPr>
          <p:cNvPr id="3" name="Text Placeholder 2"/>
          <p:cNvSpPr>
            <a:spLocks noGrp="1"/>
          </p:cNvSpPr>
          <p:nvPr>
            <p:ph type="body" idx="1"/>
          </p:nvPr>
        </p:nvSpPr>
        <p:spPr>
          <a:xfrm>
            <a:off x="906350" y="2336873"/>
            <a:ext cx="4472327" cy="693135"/>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80322" y="3030008"/>
            <a:ext cx="4698355" cy="290617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820154" y="2336873"/>
            <a:ext cx="4474028" cy="692076"/>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594123" y="3030008"/>
            <a:ext cx="4700059" cy="290617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D82014A1-A632-4878-A0D3-F52BA7563730}" type="datetimeFigureOut">
              <a:rPr lang="en-US" dirty="0"/>
              <a:t>3/16/25</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pic>
        <p:nvPicPr>
          <p:cNvPr id="6" name="Picture 5"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7" name="Picture 6"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8" name="Rectangle 7"/>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CE99F462-093F-4566-844B-4C71F2739DA5}" type="datetimeFigureOut">
              <a:rPr lang="en-US" dirty="0"/>
              <a:t>3/16/25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pic>
        <p:nvPicPr>
          <p:cNvPr id="5" name="Picture 4" descr="HD-ShadowShor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6" name="Rectangle 5"/>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Date Placeholder 1"/>
          <p:cNvSpPr>
            <a:spLocks noGrp="1"/>
          </p:cNvSpPr>
          <p:nvPr>
            <p:ph type="dt" sz="half" idx="10"/>
          </p:nvPr>
        </p:nvSpPr>
        <p:spPr/>
        <p:txBody>
          <a:bodyPr/>
          <a:lstStyle/>
          <a:p>
            <a:fld id="{3D24A7AC-904D-4781-85BA-7D10C17ED021}" type="datetimeFigureOut">
              <a:rPr lang="en-US" dirty="0"/>
              <a:t>3/16/25</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0" name="Rectangle 9"/>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1" y="753227"/>
            <a:ext cx="9613859" cy="1080940"/>
          </a:xfrm>
        </p:spPr>
        <p:txBody>
          <a:bodyPr anchor="ct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a:xfrm>
            <a:off x="4685846" y="2336873"/>
            <a:ext cx="5608336" cy="359931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80322" y="2336872"/>
            <a:ext cx="3790078" cy="3599317"/>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E331444B-B92B-4E27-8C94-BB93EAF5CB18}" type="datetimeFigureOut">
              <a:rPr lang="en-US" dirty="0"/>
              <a:t>3/16/25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0" name="Rectangle 9"/>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3" y="753228"/>
            <a:ext cx="9613857" cy="1080938"/>
          </a:xfrm>
        </p:spPr>
        <p:txBody>
          <a:bodyPr anchor="ctr">
            <a:normAutofit/>
          </a:bodyPr>
          <a:lstStyle>
            <a:lvl1pPr>
              <a:defRPr sz="3600"/>
            </a:lvl1pPr>
          </a:lstStyle>
          <a:p>
            <a:r>
              <a:rPr lang="en-US"/>
              <a:t>Click to edit Master title style</a:t>
            </a:r>
            <a:endParaRPr lang="en-US" dirty="0"/>
          </a:p>
        </p:txBody>
      </p:sp>
      <p:sp>
        <p:nvSpPr>
          <p:cNvPr id="3" name="Picture Placeholder 2"/>
          <p:cNvSpPr>
            <a:spLocks noGrp="1" noChangeAspect="1"/>
          </p:cNvSpPr>
          <p:nvPr>
            <p:ph type="pic" idx="1"/>
          </p:nvPr>
        </p:nvSpPr>
        <p:spPr>
          <a:xfrm>
            <a:off x="4868333" y="2336874"/>
            <a:ext cx="5425849" cy="3599312"/>
          </a:xfrm>
          <a:noFill/>
          <a:ln>
            <a:noFill/>
          </a:ln>
          <a:effectLst>
            <a:outerShdw blurRad="76200" dist="63500" dir="5040000" algn="tl" rotWithShape="0">
              <a:srgbClr val="000000">
                <a:alpha val="41000"/>
              </a:srgbClr>
            </a:outerShdw>
          </a:effectLst>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80323" y="2336873"/>
            <a:ext cx="3876256" cy="3599315"/>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363EFA5E-FA76-400D-B3DC-F0BA90E6D107}" type="datetimeFigureOut">
              <a:rPr lang="en-US" dirty="0"/>
              <a:t>3/16/25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0" name="Rectangle 9"/>
          <p:cNvSpPr/>
          <p:nvPr/>
        </p:nvSpPr>
        <p:spPr bwMode="ltGray">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2" y="4711616"/>
            <a:ext cx="9613859" cy="453051"/>
          </a:xfrm>
        </p:spPr>
        <p:txBody>
          <a:bodyPr anchor="b">
            <a:normAutofit/>
          </a:bodyPr>
          <a:lstStyle>
            <a:lvl1pPr>
              <a:defRPr sz="2400"/>
            </a:lvl1pPr>
          </a:lstStyle>
          <a:p>
            <a:r>
              <a:rPr lang="en-US"/>
              <a:t>Click to edit Master title style</a:t>
            </a:r>
            <a:endParaRPr lang="en-US" dirty="0"/>
          </a:p>
        </p:txBody>
      </p:sp>
      <p:sp>
        <p:nvSpPr>
          <p:cNvPr id="3" name="Picture Placeholder 2"/>
          <p:cNvSpPr>
            <a:spLocks noGrp="1" noChangeAspect="1"/>
          </p:cNvSpPr>
          <p:nvPr>
            <p:ph type="pic" idx="1"/>
          </p:nvPr>
        </p:nvSpPr>
        <p:spPr>
          <a:xfrm>
            <a:off x="680322" y="609597"/>
            <a:ext cx="9613859" cy="3589575"/>
          </a:xfrm>
          <a:noFill/>
          <a:ln>
            <a:noFill/>
          </a:ln>
          <a:effectLst>
            <a:outerShdw blurRad="76200" dist="63500" dir="5040000" algn="tl" rotWithShape="0">
              <a:srgbClr val="000000">
                <a:alpha val="41000"/>
              </a:srgbClr>
            </a:outerShdw>
          </a:effectLst>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80319" y="5169583"/>
            <a:ext cx="9613862" cy="622971"/>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446C117F-5CCF-4837-BE5F-2B92066CAFAF}" type="datetimeFigureOut">
              <a:rPr lang="en-US" dirty="0"/>
              <a:t>3/16/25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11309"/>
            <a:ext cx="1154151" cy="1090789"/>
          </a:xfrm>
        </p:spPr>
        <p:txBody>
          <a:bodyPr/>
          <a:lstStyle/>
          <a:p>
            <a:fld id="{6D22F896-40B5-4ADD-8801-0D06FADFA095}" type="slidenum">
              <a:rPr lang="en-US" dirty="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pic>
        <p:nvPicPr>
          <p:cNvPr id="8" name="Picture 7"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9" name="Picture 8"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0" name="Rectangle 9"/>
          <p:cNvSpPr/>
          <p:nvPr/>
        </p:nvSpPr>
        <p:spPr bwMode="ltGray">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Rectangle 10"/>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22" y="609597"/>
            <a:ext cx="9613858" cy="3592750"/>
          </a:xfrm>
        </p:spPr>
        <p:txBody>
          <a:bodyPr anchor="ctr"/>
          <a:lstStyle>
            <a:lvl1pPr>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680322" y="4711615"/>
            <a:ext cx="9613859" cy="1090789"/>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EB90BD-B6CE-46B7-997F-7313B992CCDC}" type="datetimeFigureOut">
              <a:rPr lang="en-US" dirty="0"/>
              <a:t>3/16/25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11615"/>
            <a:ext cx="1154151" cy="1090789"/>
          </a:xfrm>
        </p:spPr>
        <p:txBody>
          <a:bodyPr/>
          <a:lstStyle/>
          <a:p>
            <a:fld id="{6D22F896-40B5-4ADD-8801-0D06FADFA095}" type="slidenum">
              <a:rPr lang="en-US" dirty="0"/>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pic>
        <p:nvPicPr>
          <p:cNvPr id="11" name="Picture 10"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13" name="Picture 12"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4" name="Rectangle 13"/>
          <p:cNvSpPr/>
          <p:nvPr/>
        </p:nvSpPr>
        <p:spPr bwMode="ltGray">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Rectangle 14"/>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127856" y="609598"/>
            <a:ext cx="8718877" cy="3036061"/>
          </a:xfrm>
        </p:spPr>
        <p:txBody>
          <a:bodyPr anchor="ctr"/>
          <a:lstStyle>
            <a:lvl1pPr>
              <a:defRPr sz="3200"/>
            </a:lvl1pPr>
          </a:lstStyle>
          <a:p>
            <a:r>
              <a:rPr lang="en-US"/>
              <a:t>Click to edit Master title style</a:t>
            </a:r>
            <a:endParaRPr lang="en-US" dirty="0"/>
          </a:p>
        </p:txBody>
      </p:sp>
      <p:sp>
        <p:nvSpPr>
          <p:cNvPr id="12" name="Text Placeholder 3"/>
          <p:cNvSpPr>
            <a:spLocks noGrp="1"/>
          </p:cNvSpPr>
          <p:nvPr>
            <p:ph type="body" sz="half" idx="13"/>
          </p:nvPr>
        </p:nvSpPr>
        <p:spPr>
          <a:xfrm>
            <a:off x="1402288" y="3653379"/>
            <a:ext cx="8156579" cy="548968"/>
          </a:xfrm>
        </p:spPr>
        <p:txBody>
          <a:bodyPr anchor="t">
            <a:normAutofit/>
          </a:bodyPr>
          <a:lstStyle>
            <a:lvl1pPr marL="0" indent="0">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4" name="Text Placeholder 3"/>
          <p:cNvSpPr>
            <a:spLocks noGrp="1"/>
          </p:cNvSpPr>
          <p:nvPr>
            <p:ph type="body" sz="half" idx="2"/>
          </p:nvPr>
        </p:nvSpPr>
        <p:spPr>
          <a:xfrm>
            <a:off x="680322" y="4711615"/>
            <a:ext cx="9613859" cy="1090789"/>
          </a:xfrm>
        </p:spPr>
        <p:txBody>
          <a:bodyPr anchor="ctr">
            <a:normAutofit/>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CDB9D11F-B188-461D-B23F-39381795C052}" type="datetimeFigureOut">
              <a:rPr lang="en-US" dirty="0"/>
              <a:t>3/16/25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09925"/>
            <a:ext cx="1154151" cy="1090789"/>
          </a:xfrm>
        </p:spPr>
        <p:txBody>
          <a:bodyPr/>
          <a:lstStyle/>
          <a:p>
            <a:fld id="{6D22F896-40B5-4ADD-8801-0D06FADFA095}" type="slidenum">
              <a:rPr lang="en-US" dirty="0"/>
              <a:t>‹#›</a:t>
            </a:fld>
            <a:endParaRPr lang="en-US" dirty="0"/>
          </a:p>
        </p:txBody>
      </p:sp>
      <p:sp>
        <p:nvSpPr>
          <p:cNvPr id="16" name="TextBox 15"/>
          <p:cNvSpPr txBox="1"/>
          <p:nvPr/>
        </p:nvSpPr>
        <p:spPr>
          <a:xfrm>
            <a:off x="583572" y="748116"/>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7200" dirty="0">
                <a:solidFill>
                  <a:schemeClr val="tx1"/>
                </a:solidFill>
                <a:effectLst/>
              </a:rPr>
              <a:t>“</a:t>
            </a:r>
          </a:p>
        </p:txBody>
      </p:sp>
      <p:sp>
        <p:nvSpPr>
          <p:cNvPr id="17" name="TextBox 16"/>
          <p:cNvSpPr txBox="1"/>
          <p:nvPr/>
        </p:nvSpPr>
        <p:spPr>
          <a:xfrm>
            <a:off x="9662809" y="3033524"/>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7200" dirty="0">
                <a:solidFill>
                  <a:schemeClr val="tx1"/>
                </a:solidFill>
                <a:effectLst/>
              </a:rPr>
              <a:t>”</a:t>
            </a: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pic>
        <p:nvPicPr>
          <p:cNvPr id="9" name="Picture 8"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5928628"/>
            <a:ext cx="10437812" cy="321164"/>
          </a:xfrm>
          <a:prstGeom prst="rect">
            <a:avLst/>
          </a:prstGeom>
        </p:spPr>
      </p:pic>
      <p:pic>
        <p:nvPicPr>
          <p:cNvPr id="10" name="Picture 9"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5929622"/>
            <a:ext cx="1602997" cy="144270"/>
          </a:xfrm>
          <a:prstGeom prst="rect">
            <a:avLst/>
          </a:prstGeom>
        </p:spPr>
      </p:pic>
      <p:sp>
        <p:nvSpPr>
          <p:cNvPr id="11" name="Rectangle 10"/>
          <p:cNvSpPr/>
          <p:nvPr/>
        </p:nvSpPr>
        <p:spPr bwMode="ltGray">
          <a:xfrm>
            <a:off x="0" y="4567988"/>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2" name="Rectangle 11"/>
          <p:cNvSpPr/>
          <p:nvPr/>
        </p:nvSpPr>
        <p:spPr>
          <a:xfrm>
            <a:off x="10585827" y="4567988"/>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680319" y="4711615"/>
            <a:ext cx="9613862" cy="588535"/>
          </a:xfrm>
        </p:spPr>
        <p:txBody>
          <a:bodyPr anchor="b"/>
          <a:lstStyle>
            <a:lvl1pPr>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680320" y="5300149"/>
            <a:ext cx="9613862" cy="502255"/>
          </a:xfrm>
        </p:spPr>
        <p:txBody>
          <a:bodyPr anchor="t"/>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52E6D8D9-55A2-4063-B0F3-121F44549695}" type="datetimeFigureOut">
              <a:rPr lang="en-US" dirty="0"/>
              <a:t>3/16/25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10729455" y="4709925"/>
            <a:ext cx="1154151" cy="1090789"/>
          </a:xfrm>
        </p:spPr>
        <p:txBody>
          <a:bodyPr/>
          <a:lstStyle/>
          <a:p>
            <a:fld id="{6D22F896-40B5-4ADD-8801-0D06FADFA095}" type="slidenum">
              <a:rPr lang="en-US" dirty="0"/>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pic>
        <p:nvPicPr>
          <p:cNvPr id="13" name="Picture 12"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4" name="Picture 13"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6" name="Rectangle 15"/>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Rectangle 16"/>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Title 1"/>
          <p:cNvSpPr>
            <a:spLocks noGrp="1"/>
          </p:cNvSpPr>
          <p:nvPr>
            <p:ph type="title"/>
          </p:nvPr>
        </p:nvSpPr>
        <p:spPr>
          <a:xfrm>
            <a:off x="669222" y="753228"/>
            <a:ext cx="9624960" cy="1080938"/>
          </a:xfrm>
        </p:spPr>
        <p:txBody>
          <a:bodyPr/>
          <a:lstStyle/>
          <a:p>
            <a:r>
              <a:rPr lang="en-US"/>
              <a:t>Click to edit Master title style</a:t>
            </a:r>
            <a:endParaRPr lang="en-US" dirty="0"/>
          </a:p>
        </p:txBody>
      </p:sp>
      <p:sp>
        <p:nvSpPr>
          <p:cNvPr id="7" name="Text Placeholder 2"/>
          <p:cNvSpPr>
            <a:spLocks noGrp="1"/>
          </p:cNvSpPr>
          <p:nvPr>
            <p:ph type="body" idx="1"/>
          </p:nvPr>
        </p:nvSpPr>
        <p:spPr>
          <a:xfrm>
            <a:off x="660946" y="2336873"/>
            <a:ext cx="3070034"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8" name="Text Placeholder 3"/>
          <p:cNvSpPr>
            <a:spLocks noGrp="1"/>
          </p:cNvSpPr>
          <p:nvPr>
            <p:ph type="body" sz="half" idx="15"/>
          </p:nvPr>
        </p:nvSpPr>
        <p:spPr>
          <a:xfrm>
            <a:off x="680322" y="3022673"/>
            <a:ext cx="3049702" cy="291351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Text Placeholder 4"/>
          <p:cNvSpPr>
            <a:spLocks noGrp="1"/>
          </p:cNvSpPr>
          <p:nvPr>
            <p:ph type="body" sz="quarter" idx="3"/>
          </p:nvPr>
        </p:nvSpPr>
        <p:spPr>
          <a:xfrm>
            <a:off x="3956025" y="2336873"/>
            <a:ext cx="3063240"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0" name="Text Placeholder 3"/>
          <p:cNvSpPr>
            <a:spLocks noGrp="1"/>
          </p:cNvSpPr>
          <p:nvPr>
            <p:ph type="body" sz="half" idx="16"/>
          </p:nvPr>
        </p:nvSpPr>
        <p:spPr>
          <a:xfrm>
            <a:off x="3945470" y="3022673"/>
            <a:ext cx="3063240" cy="291351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1" name="Text Placeholder 4"/>
          <p:cNvSpPr>
            <a:spLocks noGrp="1"/>
          </p:cNvSpPr>
          <p:nvPr>
            <p:ph type="body" sz="quarter" idx="13"/>
          </p:nvPr>
        </p:nvSpPr>
        <p:spPr>
          <a:xfrm>
            <a:off x="7224156" y="2336873"/>
            <a:ext cx="3070025"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Text Placeholder 3"/>
          <p:cNvSpPr>
            <a:spLocks noGrp="1"/>
          </p:cNvSpPr>
          <p:nvPr>
            <p:ph type="body" sz="half" idx="17"/>
          </p:nvPr>
        </p:nvSpPr>
        <p:spPr>
          <a:xfrm>
            <a:off x="7224156" y="3022673"/>
            <a:ext cx="3070025" cy="291351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3" name="Date Placeholder 2"/>
          <p:cNvSpPr>
            <a:spLocks noGrp="1"/>
          </p:cNvSpPr>
          <p:nvPr>
            <p:ph type="dt" sz="half" idx="10"/>
          </p:nvPr>
        </p:nvSpPr>
        <p:spPr/>
        <p:txBody>
          <a:bodyPr/>
          <a:lstStyle/>
          <a:p>
            <a:fld id="{D4B24536-994D-4021-A283-9F449C0DB509}" type="datetimeFigureOut">
              <a:rPr lang="en-US" dirty="0"/>
              <a:t>3/16/25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pic>
        <p:nvPicPr>
          <p:cNvPr id="15" name="Picture 14"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16" name="Picture 15"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17" name="Rectangle 16"/>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8" name="Rectangle 17"/>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0" name="Title 1"/>
          <p:cNvSpPr>
            <a:spLocks noGrp="1"/>
          </p:cNvSpPr>
          <p:nvPr>
            <p:ph type="title"/>
          </p:nvPr>
        </p:nvSpPr>
        <p:spPr>
          <a:xfrm>
            <a:off x="680322" y="753228"/>
            <a:ext cx="9613860" cy="1080938"/>
          </a:xfrm>
        </p:spPr>
        <p:txBody>
          <a:bodyPr/>
          <a:lstStyle/>
          <a:p>
            <a:r>
              <a:rPr lang="en-US"/>
              <a:t>Click to edit Master title style</a:t>
            </a:r>
            <a:endParaRPr lang="en-US" dirty="0"/>
          </a:p>
        </p:txBody>
      </p:sp>
      <p:sp>
        <p:nvSpPr>
          <p:cNvPr id="19" name="Text Placeholder 2"/>
          <p:cNvSpPr>
            <a:spLocks noGrp="1"/>
          </p:cNvSpPr>
          <p:nvPr>
            <p:ph type="body" idx="1"/>
          </p:nvPr>
        </p:nvSpPr>
        <p:spPr>
          <a:xfrm>
            <a:off x="680318" y="4297503"/>
            <a:ext cx="3049705"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0" name="Picture Placeholder 2"/>
          <p:cNvSpPr>
            <a:spLocks noGrp="1" noChangeAspect="1"/>
          </p:cNvSpPr>
          <p:nvPr>
            <p:ph type="pic" idx="15"/>
          </p:nvPr>
        </p:nvSpPr>
        <p:spPr>
          <a:xfrm>
            <a:off x="680318" y="2336873"/>
            <a:ext cx="3049705"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1" name="Text Placeholder 3"/>
          <p:cNvSpPr>
            <a:spLocks noGrp="1"/>
          </p:cNvSpPr>
          <p:nvPr>
            <p:ph type="body" sz="half" idx="18"/>
          </p:nvPr>
        </p:nvSpPr>
        <p:spPr>
          <a:xfrm>
            <a:off x="680318" y="4873765"/>
            <a:ext cx="3049705" cy="106242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2" name="Text Placeholder 4"/>
          <p:cNvSpPr>
            <a:spLocks noGrp="1"/>
          </p:cNvSpPr>
          <p:nvPr>
            <p:ph type="body" sz="quarter" idx="3"/>
          </p:nvPr>
        </p:nvSpPr>
        <p:spPr>
          <a:xfrm>
            <a:off x="3945471" y="4297503"/>
            <a:ext cx="3063240"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3" name="Picture Placeholder 2"/>
          <p:cNvSpPr>
            <a:spLocks noGrp="1" noChangeAspect="1"/>
          </p:cNvSpPr>
          <p:nvPr>
            <p:ph type="pic" idx="21"/>
          </p:nvPr>
        </p:nvSpPr>
        <p:spPr>
          <a:xfrm>
            <a:off x="3945470" y="2336873"/>
            <a:ext cx="3063240"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4" name="Text Placeholder 3"/>
          <p:cNvSpPr>
            <a:spLocks noGrp="1"/>
          </p:cNvSpPr>
          <p:nvPr>
            <p:ph type="body" sz="half" idx="19"/>
          </p:nvPr>
        </p:nvSpPr>
        <p:spPr>
          <a:xfrm>
            <a:off x="3944117" y="4873764"/>
            <a:ext cx="3067297" cy="106242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5" name="Text Placeholder 4"/>
          <p:cNvSpPr>
            <a:spLocks noGrp="1"/>
          </p:cNvSpPr>
          <p:nvPr>
            <p:ph type="body" sz="quarter" idx="13"/>
          </p:nvPr>
        </p:nvSpPr>
        <p:spPr>
          <a:xfrm>
            <a:off x="7230678" y="4297503"/>
            <a:ext cx="3063505" cy="576262"/>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6" name="Picture Placeholder 2"/>
          <p:cNvSpPr>
            <a:spLocks noGrp="1" noChangeAspect="1"/>
          </p:cNvSpPr>
          <p:nvPr>
            <p:ph type="pic" idx="22"/>
          </p:nvPr>
        </p:nvSpPr>
        <p:spPr>
          <a:xfrm>
            <a:off x="7230677" y="2336873"/>
            <a:ext cx="3063505"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7" name="Text Placeholder 3"/>
          <p:cNvSpPr>
            <a:spLocks noGrp="1"/>
          </p:cNvSpPr>
          <p:nvPr>
            <p:ph type="body" sz="half" idx="20"/>
          </p:nvPr>
        </p:nvSpPr>
        <p:spPr>
          <a:xfrm>
            <a:off x="7230553" y="4873762"/>
            <a:ext cx="3067563" cy="106242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3" name="Date Placeholder 2"/>
          <p:cNvSpPr>
            <a:spLocks noGrp="1"/>
          </p:cNvSpPr>
          <p:nvPr>
            <p:ph type="dt" sz="half" idx="10"/>
          </p:nvPr>
        </p:nvSpPr>
        <p:spPr/>
        <p:txBody>
          <a:bodyPr/>
          <a:lstStyle/>
          <a:p>
            <a:fld id="{3CBBBB78-C96F-47B7-AB17-D852CA960AC9}" type="datetimeFigureOut">
              <a:rPr lang="en-US" dirty="0"/>
              <a:t>3/16/25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pic>
        <p:nvPicPr>
          <p:cNvPr id="7" name="Picture 6" descr="HD-ShadowLong.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970240"/>
            <a:ext cx="10437812" cy="321164"/>
          </a:xfrm>
          <a:prstGeom prst="rect">
            <a:avLst/>
          </a:prstGeom>
        </p:spPr>
      </p:pic>
      <p:pic>
        <p:nvPicPr>
          <p:cNvPr id="8" name="Picture 7" descr="HD-ShadowShort.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585826" y="1971234"/>
            <a:ext cx="1602997" cy="144270"/>
          </a:xfrm>
          <a:prstGeom prst="rect">
            <a:avLst/>
          </a:prstGeom>
        </p:spPr>
      </p:pic>
      <p:sp>
        <p:nvSpPr>
          <p:cNvPr id="9" name="Rectangle 8"/>
          <p:cNvSpPr/>
          <p:nvPr/>
        </p:nvSpPr>
        <p:spPr bwMode="ltGray">
          <a:xfrm>
            <a:off x="0" y="609600"/>
            <a:ext cx="10437812"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10585827" y="609600"/>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p:txBody>
          <a:bodyPr/>
          <a:lstStyle>
            <a:lvl1pPr algn="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FA3F48C-C7C6-4055-9F49-3777875E72AE}" type="datetimeFigureOut">
              <a:rPr lang="en-US" dirty="0"/>
              <a:t>3/16/25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7" name="Rectangle 6"/>
          <p:cNvSpPr/>
          <p:nvPr/>
        </p:nvSpPr>
        <p:spPr bwMode="ltGray">
          <a:xfrm rot="5400000">
            <a:off x="8116207" y="1869395"/>
            <a:ext cx="5106988" cy="1368198"/>
          </a:xfrm>
          <a:prstGeom prst="rect">
            <a:avLst/>
          </a:prstGeom>
          <a:solidFill>
            <a:schemeClr val="bg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rot="5400000">
            <a:off x="9868202" y="5372403"/>
            <a:ext cx="1602997" cy="13681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10129231" y="609597"/>
            <a:ext cx="1073802" cy="435376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80322" y="609597"/>
            <a:ext cx="8870004" cy="532658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6807126" y="5936187"/>
            <a:ext cx="2743200" cy="365125"/>
          </a:xfrm>
        </p:spPr>
        <p:txBody>
          <a:bodyPr/>
          <a:lstStyle/>
          <a:p>
            <a:fld id="{6178E61D-D431-422C-9764-11DAFE33AB63}" type="datetimeFigureOut">
              <a:rPr lang="en-US" dirty="0"/>
              <a:t>3/16/25</a:t>
            </a:fld>
            <a:endParaRPr lang="en-US" dirty="0"/>
          </a:p>
        </p:txBody>
      </p:sp>
      <p:sp>
        <p:nvSpPr>
          <p:cNvPr id="5" name="Footer Placeholder 4"/>
          <p:cNvSpPr>
            <a:spLocks noGrp="1"/>
          </p:cNvSpPr>
          <p:nvPr>
            <p:ph type="ftr" sz="quarter" idx="11"/>
          </p:nvPr>
        </p:nvSpPr>
        <p:spPr>
          <a:xfrm>
            <a:off x="680321" y="5936188"/>
            <a:ext cx="6126805" cy="365125"/>
          </a:xfrm>
        </p:spPr>
        <p:txBody>
          <a:bodyPr/>
          <a:lstStyle/>
          <a:p>
            <a:endParaRPr lang="en-US" dirty="0"/>
          </a:p>
        </p:txBody>
      </p:sp>
      <p:sp>
        <p:nvSpPr>
          <p:cNvPr id="6" name="Slide Number Placeholder 5"/>
          <p:cNvSpPr>
            <a:spLocks noGrp="1"/>
          </p:cNvSpPr>
          <p:nvPr>
            <p:ph type="sldNum" sz="quarter" idx="12"/>
          </p:nvPr>
        </p:nvSpPr>
        <p:spPr>
          <a:xfrm>
            <a:off x="10097550" y="5398633"/>
            <a:ext cx="1154151" cy="1090789"/>
          </a:xfrm>
        </p:spPr>
        <p:txBody>
          <a:bodyPr anchor="t"/>
          <a:lstStyle>
            <a:lvl1pPr algn="ctr">
              <a:defRPr/>
            </a:lvl1pPr>
          </a:lstStyle>
          <a:p>
            <a:fld id="{6D22F896-40B5-4ADD-8801-0D06FADFA095}" type="slidenum">
              <a:rPr lang="en-US" dirty="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pic>
        <p:nvPicPr>
          <p:cNvPr id="7" name="Picture 6" descr="hashOverlay-FullResolve.png"/>
          <p:cNvPicPr>
            <a:picLocks noChangeAspect="1"/>
          </p:cNvPicPr>
          <p:nvPr/>
        </p:nvPicPr>
        <p:blipFill>
          <a:blip r:embed="rId19">
            <a:alphaModFix amt="10000"/>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itle Placeholder 1"/>
          <p:cNvSpPr>
            <a:spLocks noGrp="1"/>
          </p:cNvSpPr>
          <p:nvPr>
            <p:ph type="title"/>
          </p:nvPr>
        </p:nvSpPr>
        <p:spPr>
          <a:xfrm>
            <a:off x="680321" y="753228"/>
            <a:ext cx="9613861" cy="1080938"/>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680321" y="2336873"/>
            <a:ext cx="9613861" cy="3599316"/>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550981" y="5936187"/>
            <a:ext cx="2743200" cy="365125"/>
          </a:xfrm>
          <a:prstGeom prst="rect">
            <a:avLst/>
          </a:prstGeom>
        </p:spPr>
        <p:txBody>
          <a:bodyPr vert="horz" lIns="91440" tIns="45720" rIns="91440" bIns="45720" rtlCol="0" anchor="ctr"/>
          <a:lstStyle>
            <a:lvl1pPr algn="r">
              <a:defRPr sz="1050">
                <a:solidFill>
                  <a:schemeClr val="tx1">
                    <a:tint val="75000"/>
                  </a:schemeClr>
                </a:solidFill>
              </a:defRPr>
            </a:lvl1pPr>
          </a:lstStyle>
          <a:p>
            <a:fld id="{9D6E9DEC-419B-4CC5-A080-3B06BD5A8291}" type="datetimeFigureOut">
              <a:rPr lang="en-US" dirty="0"/>
              <a:t>3/16/25</a:t>
            </a:fld>
            <a:endParaRPr lang="en-US" dirty="0"/>
          </a:p>
        </p:txBody>
      </p:sp>
      <p:sp>
        <p:nvSpPr>
          <p:cNvPr id="5" name="Footer Placeholder 4"/>
          <p:cNvSpPr>
            <a:spLocks noGrp="1"/>
          </p:cNvSpPr>
          <p:nvPr>
            <p:ph type="ftr" sz="quarter" idx="3"/>
          </p:nvPr>
        </p:nvSpPr>
        <p:spPr>
          <a:xfrm>
            <a:off x="680321" y="5936188"/>
            <a:ext cx="6870660" cy="365125"/>
          </a:xfrm>
          <a:prstGeom prst="rect">
            <a:avLst/>
          </a:prstGeom>
        </p:spPr>
        <p:txBody>
          <a:bodyPr vert="horz" lIns="91440" tIns="45720" rIns="91440" bIns="45720" rtlCol="0" anchor="ctr"/>
          <a:lstStyle>
            <a:lvl1pPr algn="l">
              <a:defRPr sz="105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10729455" y="753227"/>
            <a:ext cx="1154151" cy="1090789"/>
          </a:xfrm>
          <a:prstGeom prst="rect">
            <a:avLst/>
          </a:prstGeom>
        </p:spPr>
        <p:txBody>
          <a:bodyPr vert="horz" lIns="91440" tIns="45720" rIns="91440" bIns="45720" rtlCol="0" anchor="ctr"/>
          <a:lstStyle>
            <a:lvl1pPr algn="l">
              <a:defRPr sz="3600">
                <a:solidFill>
                  <a:schemeClr val="tx1">
                    <a:tint val="75000"/>
                  </a:schemeClr>
                </a:solidFill>
              </a:defRPr>
            </a:lvl1pPr>
          </a:lstStyle>
          <a:p>
            <a:fld id="{6D22F896-40B5-4ADD-8801-0D06FADFA095}" type="slidenum">
              <a:rPr lang="en-US" dirty="0"/>
              <a:pPr/>
              <a:t>‹#›</a:t>
            </a:fld>
            <a:endParaRPr lang="en-US" dirty="0"/>
          </a:p>
        </p:txBody>
      </p:sp>
    </p:spTree>
  </p:cSld>
  <p:clrMap bg1="dk1" tx1="lt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60" r:id="rId10"/>
    <p:sldLayoutId id="2147483661" r:id="rId11"/>
    <p:sldLayoutId id="2147483666" r:id="rId12"/>
    <p:sldLayoutId id="2147483663" r:id="rId13"/>
    <p:sldLayoutId id="2147483667" r:id="rId14"/>
    <p:sldLayoutId id="2147483668" r:id="rId15"/>
    <p:sldLayoutId id="2147483658" r:id="rId16"/>
    <p:sldLayoutId id="2147483659" r:id="rId17"/>
  </p:sldLayoutIdLst>
  <p:hf sldNum="0" hdr="0" ftr="0" dt="0"/>
  <p:txStyles>
    <p:titleStyle>
      <a:lvl1pPr algn="l" defTabSz="914400" rtl="0" eaLnBrk="1" latinLnBrk="0" hangingPunct="1">
        <a:lnSpc>
          <a:spcPct val="90000"/>
        </a:lnSpc>
        <a:spcBef>
          <a:spcPct val="0"/>
        </a:spcBef>
        <a:buNone/>
        <a:defRPr sz="36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4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hyperlink" Target="https://www.sac-isc.gc.ca/eng/1690909773300/1690909797208" TargetMode="External"/><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hyperlink" Target="https://www.bcit.ca/courses/indigenous-awareness-mooc-0200/" TargetMode="External"/><Relationship Id="rId5" Type="http://schemas.openxmlformats.org/officeDocument/2006/relationships/hyperlink" Target="https://creativecommons.org/licenses/by-sa/3.0/" TargetMode="External"/><Relationship Id="rId4" Type="http://schemas.openxmlformats.org/officeDocument/2006/relationships/hyperlink" Target="https://en.wikipedia.org/wiki/Potlatch"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hyperlink" Target="https://oceanwide-expeditions.com/blog/10-interesting-facts-about-eskimos" TargetMode="External"/><Relationship Id="rId5" Type="http://schemas.openxmlformats.org/officeDocument/2006/relationships/hyperlink" Target="https://creativecommons.org/licenses/by-sa/3.0/" TargetMode="External"/><Relationship Id="rId4" Type="http://schemas.openxmlformats.org/officeDocument/2006/relationships/hyperlink" Target="https://www.flickr.com/photos/nationalmuseet/15327131281/" TargetMode="External"/></Relationships>
</file>

<file path=ppt/slides/_rels/slide7.xml.rels><?xml version="1.0" encoding="UTF-8" standalone="yes"?>
<Relationships xmlns="http://schemas.openxmlformats.org/package/2006/relationships"><Relationship Id="rId3" Type="http://schemas.openxmlformats.org/officeDocument/2006/relationships/hyperlink" Target="https://www.metisnation.org/about-the-mno/culture-heritage/" TargetMode="External"/><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hyperlink" Target="https://www.collectionscanada.gc.ca/stories/020020-2100-e.html" TargetMode="External"/></Relationships>
</file>

<file path=ppt/slides/_rels/slide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7.jpg"/><Relationship Id="rId5" Type="http://schemas.openxmlformats.org/officeDocument/2006/relationships/hyperlink" Target="https://creativecommons.org/licenses/by-nd/3.0/" TargetMode="External"/><Relationship Id="rId4" Type="http://schemas.openxmlformats.org/officeDocument/2006/relationships/hyperlink" Target="https://archive.org/details/TurtleIslandpartI" TargetMode="External"/></Relationships>
</file>

<file path=ppt/slides/_rels/slide9.xml.rels><?xml version="1.0" encoding="UTF-8" standalone="yes"?>
<Relationships xmlns="http://schemas.openxmlformats.org/package/2006/relationships"><Relationship Id="rId3" Type="http://schemas.openxmlformats.org/officeDocument/2006/relationships/image" Target="../media/image8.jpg"/><Relationship Id="rId7" Type="http://schemas.openxmlformats.org/officeDocument/2006/relationships/hyperlink" Target="https://ecampusontario.pressbooks.pub/indigenouseconomics244/chapter/chapter-3-the-standard-of-living-before-european-settlement/" TargetMode="External"/><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image" Target="../media/image9.jpg"/><Relationship Id="rId5" Type="http://schemas.openxmlformats.org/officeDocument/2006/relationships/hyperlink" Target="https://creativecommons.org/licenses/by/3.0/" TargetMode="External"/><Relationship Id="rId4" Type="http://schemas.openxmlformats.org/officeDocument/2006/relationships/hyperlink" Target="https://bccampus.ca/2020/01/07/indigenization-guide-acknowledging-traditional-territories/" TargetMode="External"/></Relationships>
</file>

<file path=ppt/slides/_rels/slide10.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hyperlink" Target="https://creativecommons.org/licenses/by-nc-sa/3.0/" TargetMode="External"/><Relationship Id="rId5" Type="http://schemas.openxmlformats.org/officeDocument/2006/relationships/image" Target="../media/image4.png"/><Relationship Id="rId4" Type="http://schemas.openxmlformats.org/officeDocument/2006/relationships/hyperlink" Target="https://miss604.com/2023/05/musqueam-squamish-and-tsleil-waututh-flags-at-stanley-park/" TargetMode="Externa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hyperlink" Target="https://www.youtube.com/watch?v=iUPUHiDHxRQ" TargetMode="External"/><Relationship Id="rId2" Type="http://schemas.openxmlformats.org/officeDocument/2006/relationships/notesSlide" Target="../notesSlides/notesSlide14.xml"/><Relationship Id="rId1" Type="http://schemas.openxmlformats.org/officeDocument/2006/relationships/slideLayout" Target="../slideLayouts/slideLayout2.xml"/><Relationship Id="rId5" Type="http://schemas.openxmlformats.org/officeDocument/2006/relationships/hyperlink" Target="https://www.thecanadianencyclopedia.ca/en/timeline/the-indian-act#:~:text=The%20Indian%20Act%20is%20the,power%20on%2012%20April%201876" TargetMode="External"/><Relationship Id="rId4" Type="http://schemas.openxmlformats.org/officeDocument/2006/relationships/image" Target="../media/image4.png"/></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hyperlink" Target="https://www.bac-lac.gc.ca/eng/discover/aboriginal-heritage/royal-commission-aboriginal-peoples/Pages/introduction.aspx" TargetMode="External"/><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7.xml"/><Relationship Id="rId1" Type="http://schemas.openxmlformats.org/officeDocument/2006/relationships/slideLayout" Target="../slideLayouts/slideLayout2.xml"/><Relationship Id="rId4" Type="http://schemas.openxmlformats.org/officeDocument/2006/relationships/hyperlink" Target="https://www.un.org/development/desa/indigenouspeoples/wp-content/uploads/sites/19/2018/11/UNDRIP_E_web.pdf" TargetMode="External"/></Relationships>
</file>

<file path=ppt/slides/_rels/slide18.xml.rels><?xml version="1.0" encoding="UTF-8" standalone="yes"?>
<Relationships xmlns="http://schemas.openxmlformats.org/package/2006/relationships"><Relationship Id="rId3" Type="http://schemas.openxmlformats.org/officeDocument/2006/relationships/hyperlink" Target="https://www.bclaws.gov.bc.ca/civix/document/id/complete/statreg/19044" TargetMode="External"/><Relationship Id="rId2" Type="http://schemas.openxmlformats.org/officeDocument/2006/relationships/notesSlide" Target="../notesSlides/notesSlide18.xml"/><Relationship Id="rId1" Type="http://schemas.openxmlformats.org/officeDocument/2006/relationships/slideLayout" Target="../slideLayouts/slideLayout2.xml"/><Relationship Id="rId4" Type="http://schemas.openxmlformats.org/officeDocument/2006/relationships/hyperlink" Target="https://www.uvic.ca/ovpi/_assets/docs/ourresponsetobcdripa.pdf" TargetMode="External"/></Relationships>
</file>

<file path=ppt/slides/_rels/slide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9.xml"/><Relationship Id="rId1" Type="http://schemas.openxmlformats.org/officeDocument/2006/relationships/slideLayout" Target="../slideLayouts/slideLayout2.xml"/><Relationship Id="rId5" Type="http://schemas.openxmlformats.org/officeDocument/2006/relationships/hyperlink" Target="https://www.uvic.ca/ovpi/_assets/docs/ourresponsetobcdripa.pdf" TargetMode="External"/><Relationship Id="rId4" Type="http://schemas.openxmlformats.org/officeDocument/2006/relationships/hyperlink" Target="https://www.bclaws.gov.bc.ca/civix/document/id/complete/statreg/19044" TargetMode="External"/></Relationships>
</file>

<file path=ppt/slides/_rels/slide20.xml.rels><?xml version="1.0" encoding="UTF-8" standalone="yes"?>
<Relationships xmlns="http://schemas.openxmlformats.org/package/2006/relationships"><Relationship Id="rId3" Type="http://schemas.openxmlformats.org/officeDocument/2006/relationships/hyperlink" Target="https://www.rcaanc-cirnac.gc.ca/eng/1100100032275/1529354547314" TargetMode="External"/><Relationship Id="rId2" Type="http://schemas.openxmlformats.org/officeDocument/2006/relationships/notesSlide" Target="../notesSlides/notesSlide20.xml"/><Relationship Id="rId1" Type="http://schemas.openxmlformats.org/officeDocument/2006/relationships/slideLayout" Target="../slideLayouts/slideLayout2.xml"/><Relationship Id="rId4" Type="http://schemas.openxmlformats.org/officeDocument/2006/relationships/hyperlink" Target="https://www.bcit.ca/courses/indigenous-awareness-mooc-0200/" TargetMode="Externa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openxmlformats.org/officeDocument/2006/relationships/hyperlink" Target="https://www.bcit.ca/courses/indigenous-awareness-mooc-0200/" TargetMode="Externa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25.xml"/><Relationship Id="rId1" Type="http://schemas.openxmlformats.org/officeDocument/2006/relationships/slideLayout" Target="../slideLayouts/slideLayout2.xml"/><Relationship Id="rId5" Type="http://schemas.openxmlformats.org/officeDocument/2006/relationships/image" Target="../media/image14.jpeg"/><Relationship Id="rId4" Type="http://schemas.openxmlformats.org/officeDocument/2006/relationships/image" Target="../media/image13.jpeg"/></Relationships>
</file>

<file path=ppt/slides/_rels/slide26.xml.rels><?xml version="1.0" encoding="UTF-8" standalone="yes"?>
<Relationships xmlns="http://schemas.openxmlformats.org/package/2006/relationships"><Relationship Id="rId3" Type="http://schemas.openxmlformats.org/officeDocument/2006/relationships/hyperlink" Target="https://heritage-toolkit.fpcc.ca/what-is-indigenous-cultural-heritage/" TargetMode="External"/><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27.xml"/><Relationship Id="rId1" Type="http://schemas.openxmlformats.org/officeDocument/2006/relationships/slideLayout" Target="../slideLayouts/slideLayout2.xml"/><Relationship Id="rId5" Type="http://schemas.openxmlformats.org/officeDocument/2006/relationships/hyperlink" Target="https://creativecommons.org/licenses/by-nc-sa/3.0/" TargetMode="External"/><Relationship Id="rId4" Type="http://schemas.openxmlformats.org/officeDocument/2006/relationships/hyperlink" Target="https://www.flickr.com/photos/charlesfred/100083847/" TargetMode="External"/></Relationships>
</file>

<file path=ppt/slides/_rels/slide28.xml.rels><?xml version="1.0" encoding="UTF-8" standalone="yes"?>
<Relationships xmlns="http://schemas.openxmlformats.org/package/2006/relationships"><Relationship Id="rId8" Type="http://schemas.openxmlformats.org/officeDocument/2006/relationships/hyperlink" Target="https://www.culturalsurvival.org/news/importance-indigenous-oral-traditional-storytelling-part-1" TargetMode="External"/><Relationship Id="rId3" Type="http://schemas.openxmlformats.org/officeDocument/2006/relationships/image" Target="../media/image16.jpg"/><Relationship Id="rId7" Type="http://schemas.openxmlformats.org/officeDocument/2006/relationships/hyperlink" Target="https://digital.library.upenn.edu/women/johnson/vancouver/vancouver-01.html" TargetMode="External"/><Relationship Id="rId2" Type="http://schemas.openxmlformats.org/officeDocument/2006/relationships/notesSlide" Target="../notesSlides/notesSlide28.xml"/><Relationship Id="rId1" Type="http://schemas.openxmlformats.org/officeDocument/2006/relationships/slideLayout" Target="../slideLayouts/slideLayout2.xml"/><Relationship Id="rId6" Type="http://schemas.openxmlformats.org/officeDocument/2006/relationships/image" Target="../media/image4.png"/><Relationship Id="rId5" Type="http://schemas.openxmlformats.org/officeDocument/2006/relationships/hyperlink" Target="https://creativecommons.org/licenses/by/3.0/" TargetMode="External"/><Relationship Id="rId4" Type="http://schemas.openxmlformats.org/officeDocument/2006/relationships/hyperlink" Target="https://www.flickr.com/photos/iamchadhearmesnore/6969953829" TargetMode="External"/></Relationships>
</file>

<file path=ppt/slides/_rels/slide29.xml.rels><?xml version="1.0" encoding="UTF-8" standalone="yes"?>
<Relationships xmlns="http://schemas.openxmlformats.org/package/2006/relationships"><Relationship Id="rId3" Type="http://schemas.openxmlformats.org/officeDocument/2006/relationships/hyperlink" Target="https://www.bcit.ca/courses/indigenous-awareness-mooc-0200/" TargetMode="External"/><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848BD5-6A61-D471-90BB-6C677208D3D2}"/>
              </a:ext>
            </a:extLst>
          </p:cNvPr>
          <p:cNvSpPr>
            <a:spLocks noGrp="1"/>
          </p:cNvSpPr>
          <p:nvPr>
            <p:ph type="ctrTitle"/>
          </p:nvPr>
        </p:nvSpPr>
        <p:spPr/>
        <p:txBody>
          <a:bodyPr/>
          <a:lstStyle/>
          <a:p>
            <a:r>
              <a:rPr lang="en-US" sz="4400" dirty="0"/>
              <a:t>Canada: The Rich &amp; Vibrant History of Indigenous Peoples</a:t>
            </a:r>
          </a:p>
        </p:txBody>
      </p:sp>
      <p:sp>
        <p:nvSpPr>
          <p:cNvPr id="3" name="Subtitle 2">
            <a:extLst>
              <a:ext uri="{FF2B5EF4-FFF2-40B4-BE49-F238E27FC236}">
                <a16:creationId xmlns:a16="http://schemas.microsoft.com/office/drawing/2014/main" id="{E3F1EEFC-6D5B-17FA-BF00-5D13CE979782}"/>
              </a:ext>
            </a:extLst>
          </p:cNvPr>
          <p:cNvSpPr>
            <a:spLocks noGrp="1"/>
          </p:cNvSpPr>
          <p:nvPr>
            <p:ph type="subTitle" idx="1"/>
          </p:nvPr>
        </p:nvSpPr>
        <p:spPr/>
        <p:txBody>
          <a:bodyPr/>
          <a:lstStyle/>
          <a:p>
            <a:r>
              <a:rPr lang="en-US" dirty="0"/>
              <a:t>Immigrant Services Society of British Columbia</a:t>
            </a:r>
          </a:p>
          <a:p>
            <a:r>
              <a:rPr lang="en-US" dirty="0"/>
              <a:t>2025</a:t>
            </a:r>
          </a:p>
        </p:txBody>
      </p:sp>
    </p:spTree>
    <p:extLst>
      <p:ext uri="{BB962C8B-B14F-4D97-AF65-F5344CB8AC3E}">
        <p14:creationId xmlns:p14="http://schemas.microsoft.com/office/powerpoint/2010/main" val="27781586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743E20-62B2-16F9-9034-66981149D543}"/>
              </a:ext>
            </a:extLst>
          </p:cNvPr>
          <p:cNvSpPr>
            <a:spLocks noGrp="1"/>
          </p:cNvSpPr>
          <p:nvPr>
            <p:ph type="title"/>
          </p:nvPr>
        </p:nvSpPr>
        <p:spPr/>
        <p:txBody>
          <a:bodyPr/>
          <a:lstStyle/>
          <a:p>
            <a:r>
              <a:rPr lang="en-US" dirty="0"/>
              <a:t>Land Acknowledgement</a:t>
            </a:r>
          </a:p>
        </p:txBody>
      </p:sp>
      <p:sp>
        <p:nvSpPr>
          <p:cNvPr id="3" name="Content Placeholder 2">
            <a:extLst>
              <a:ext uri="{FF2B5EF4-FFF2-40B4-BE49-F238E27FC236}">
                <a16:creationId xmlns:a16="http://schemas.microsoft.com/office/drawing/2014/main" id="{8CD5266D-3E4C-A3C2-2869-6D48519CBAEF}"/>
              </a:ext>
            </a:extLst>
          </p:cNvPr>
          <p:cNvSpPr>
            <a:spLocks noGrp="1"/>
          </p:cNvSpPr>
          <p:nvPr>
            <p:ph idx="1"/>
          </p:nvPr>
        </p:nvSpPr>
        <p:spPr>
          <a:xfrm>
            <a:off x="680321" y="2336873"/>
            <a:ext cx="11073529" cy="3552484"/>
          </a:xfrm>
        </p:spPr>
        <p:txBody>
          <a:bodyPr>
            <a:normAutofit lnSpcReduction="10000"/>
          </a:bodyPr>
          <a:lstStyle/>
          <a:p>
            <a:pPr marL="0" indent="0" algn="ctr">
              <a:buNone/>
            </a:pPr>
            <a:r>
              <a:rPr lang="en-CA" dirty="0" err="1">
                <a:solidFill>
                  <a:srgbClr val="FFFFFF"/>
                </a:solidFill>
                <a:latin typeface="Open Sans" panose="020B0606030504020204" pitchFamily="34" charset="0"/>
              </a:rPr>
              <a:t>ISSofBC</a:t>
            </a:r>
            <a:r>
              <a:rPr lang="en-CA" dirty="0">
                <a:solidFill>
                  <a:srgbClr val="FFFFFF"/>
                </a:solidFill>
                <a:latin typeface="Open Sans" panose="020B0606030504020204" pitchFamily="34" charset="0"/>
              </a:rPr>
              <a:t> head </a:t>
            </a:r>
            <a:r>
              <a:rPr lang="en-CA" b="0" i="0" dirty="0">
                <a:solidFill>
                  <a:srgbClr val="FFFFFF"/>
                </a:solidFill>
                <a:effectLst/>
                <a:latin typeface="Open Sans" panose="020B0606030504020204" pitchFamily="34" charset="0"/>
              </a:rPr>
              <a:t>office in Vancouver is situated on the unceded and ancestral territories of the </a:t>
            </a:r>
            <a:r>
              <a:rPr lang="en-CA" b="0" i="0" dirty="0" err="1">
                <a:solidFill>
                  <a:srgbClr val="FFFFFF"/>
                </a:solidFill>
                <a:effectLst/>
                <a:latin typeface="Open Sans" panose="020B0606030504020204" pitchFamily="34" charset="0"/>
              </a:rPr>
              <a:t>xʷmə</a:t>
            </a:r>
            <a:r>
              <a:rPr lang="el-GR" b="0" i="0" dirty="0">
                <a:solidFill>
                  <a:srgbClr val="FFFFFF"/>
                </a:solidFill>
                <a:effectLst/>
                <a:latin typeface="Open Sans" panose="020B0606030504020204" pitchFamily="34" charset="0"/>
              </a:rPr>
              <a:t>θ</a:t>
            </a:r>
            <a:r>
              <a:rPr lang="en-CA" b="0" i="0" dirty="0" err="1">
                <a:solidFill>
                  <a:srgbClr val="FFFFFF"/>
                </a:solidFill>
                <a:effectLst/>
                <a:latin typeface="Open Sans" panose="020B0606030504020204" pitchFamily="34" charset="0"/>
              </a:rPr>
              <a:t>kʷəy</a:t>
            </a:r>
            <a:r>
              <a:rPr lang="en-CA" b="0" i="0" dirty="0">
                <a:solidFill>
                  <a:srgbClr val="FFFFFF"/>
                </a:solidFill>
                <a:effectLst/>
                <a:latin typeface="Open Sans" panose="020B0606030504020204" pitchFamily="34" charset="0"/>
              </a:rPr>
              <a:t>̓ </a:t>
            </a:r>
            <a:r>
              <a:rPr lang="en-CA" b="0" i="0" dirty="0" err="1">
                <a:solidFill>
                  <a:srgbClr val="FFFFFF"/>
                </a:solidFill>
                <a:effectLst/>
                <a:latin typeface="Open Sans" panose="020B0606030504020204" pitchFamily="34" charset="0"/>
              </a:rPr>
              <a:t>əm</a:t>
            </a:r>
            <a:r>
              <a:rPr lang="en-CA" b="0" i="0" dirty="0">
                <a:solidFill>
                  <a:srgbClr val="FFFFFF"/>
                </a:solidFill>
                <a:effectLst/>
                <a:latin typeface="Open Sans" panose="020B0606030504020204" pitchFamily="34" charset="0"/>
              </a:rPr>
              <a:t> (Musqueam), Sḵwx̱w˙7mesh (Squamish), </a:t>
            </a:r>
            <a:r>
              <a:rPr lang="en-CA" b="0" i="0" dirty="0" err="1">
                <a:solidFill>
                  <a:srgbClr val="FFFFFF"/>
                </a:solidFill>
                <a:effectLst/>
                <a:latin typeface="Open Sans" panose="020B0606030504020204" pitchFamily="34" charset="0"/>
              </a:rPr>
              <a:t>Səl</a:t>
            </a:r>
            <a:r>
              <a:rPr lang="en-CA" b="0" i="0" dirty="0">
                <a:solidFill>
                  <a:srgbClr val="FFFFFF"/>
                </a:solidFill>
                <a:effectLst/>
                <a:latin typeface="Open Sans" panose="020B0606030504020204" pitchFamily="34" charset="0"/>
              </a:rPr>
              <a:t> </a:t>
            </a:r>
            <a:r>
              <a:rPr lang="en-CA" b="0" i="0" dirty="0" err="1">
                <a:solidFill>
                  <a:srgbClr val="FFFFFF"/>
                </a:solidFill>
                <a:effectLst/>
                <a:latin typeface="Open Sans" panose="020B0606030504020204" pitchFamily="34" charset="0"/>
              </a:rPr>
              <a:t>Ìlwətaʔ</a:t>
            </a:r>
            <a:r>
              <a:rPr lang="en-CA" b="0" i="0" dirty="0">
                <a:solidFill>
                  <a:srgbClr val="FFFFFF"/>
                </a:solidFill>
                <a:effectLst/>
                <a:latin typeface="Open Sans" panose="020B0606030504020204" pitchFamily="34" charset="0"/>
              </a:rPr>
              <a:t>/</a:t>
            </a:r>
            <a:r>
              <a:rPr lang="en-CA" b="0" i="0" dirty="0" err="1">
                <a:solidFill>
                  <a:srgbClr val="FFFFFF"/>
                </a:solidFill>
                <a:effectLst/>
                <a:latin typeface="Open Sans" panose="020B0606030504020204" pitchFamily="34" charset="0"/>
              </a:rPr>
              <a:t>Selilwitulh</a:t>
            </a:r>
            <a:r>
              <a:rPr lang="en-CA" b="0" i="0" dirty="0">
                <a:solidFill>
                  <a:srgbClr val="FFFFFF"/>
                </a:solidFill>
                <a:effectLst/>
                <a:latin typeface="Open Sans" panose="020B0606030504020204" pitchFamily="34" charset="0"/>
              </a:rPr>
              <a:t> (</a:t>
            </a:r>
            <a:r>
              <a:rPr lang="en-CA" b="0" i="0" dirty="0" err="1">
                <a:solidFill>
                  <a:srgbClr val="FFFFFF"/>
                </a:solidFill>
                <a:effectLst/>
                <a:latin typeface="Open Sans" panose="020B0606030504020204" pitchFamily="34" charset="0"/>
              </a:rPr>
              <a:t>Tsleil-Wauthuth</a:t>
            </a:r>
            <a:r>
              <a:rPr lang="en-CA" b="0" i="0" dirty="0">
                <a:solidFill>
                  <a:srgbClr val="FFFFFF"/>
                </a:solidFill>
                <a:effectLst/>
                <a:latin typeface="Open Sans" panose="020B0606030504020204" pitchFamily="34" charset="0"/>
              </a:rPr>
              <a:t>)</a:t>
            </a:r>
          </a:p>
          <a:p>
            <a:pPr marL="0" indent="0" algn="ctr">
              <a:buNone/>
            </a:pPr>
            <a:endParaRPr lang="en-CA" dirty="0">
              <a:solidFill>
                <a:srgbClr val="FFFFFF"/>
              </a:solidFill>
              <a:latin typeface="Open Sans" panose="020B0606030504020204" pitchFamily="34" charset="0"/>
            </a:endParaRPr>
          </a:p>
          <a:p>
            <a:pPr marL="0" indent="0" algn="ctr">
              <a:buNone/>
            </a:pPr>
            <a:r>
              <a:rPr lang="en-CA" b="0" i="0" dirty="0">
                <a:solidFill>
                  <a:srgbClr val="FFFFFF"/>
                </a:solidFill>
                <a:effectLst/>
                <a:latin typeface="Open Sans" panose="020B0606030504020204" pitchFamily="34" charset="0"/>
              </a:rPr>
              <a:t>We express our gratitude and appreciation to the people of these nations for their commitment to care for and protect these lands , past, present and future. We thank them for their hospitality, generosity, guidance and teachings. We are eternally grateful for the opportunity to live, work, play, listen, observe and learn from the First Peoples of Canada who were here long before us.</a:t>
            </a:r>
            <a:endParaRPr lang="en-CA" dirty="0">
              <a:solidFill>
                <a:srgbClr val="FFFFFF"/>
              </a:solidFill>
              <a:latin typeface="Open Sans" panose="020B0606030504020204" pitchFamily="34" charset="0"/>
            </a:endParaRPr>
          </a:p>
          <a:p>
            <a:pPr marL="0" indent="0" algn="ctr">
              <a:buNone/>
            </a:pPr>
            <a:endParaRPr lang="en-US" dirty="0"/>
          </a:p>
        </p:txBody>
      </p:sp>
      <p:sp>
        <p:nvSpPr>
          <p:cNvPr id="4" name="TextBox 3">
            <a:extLst>
              <a:ext uri="{FF2B5EF4-FFF2-40B4-BE49-F238E27FC236}">
                <a16:creationId xmlns:a16="http://schemas.microsoft.com/office/drawing/2014/main" id="{1F07D8D9-EA65-0C59-C8B4-B1CE6F7C6E49}"/>
              </a:ext>
            </a:extLst>
          </p:cNvPr>
          <p:cNvSpPr txBox="1"/>
          <p:nvPr/>
        </p:nvSpPr>
        <p:spPr>
          <a:xfrm>
            <a:off x="7166353" y="6104772"/>
            <a:ext cx="4804474" cy="369332"/>
          </a:xfrm>
          <a:prstGeom prst="rect">
            <a:avLst/>
          </a:prstGeom>
          <a:noFill/>
        </p:spPr>
        <p:txBody>
          <a:bodyPr wrap="square" rtlCol="0">
            <a:spAutoFit/>
          </a:bodyPr>
          <a:lstStyle/>
          <a:p>
            <a:pPr algn="r"/>
            <a:r>
              <a:rPr lang="en-US" dirty="0"/>
              <a:t>https://</a:t>
            </a:r>
            <a:r>
              <a:rPr lang="en-US" dirty="0" err="1"/>
              <a:t>issbc.org</a:t>
            </a:r>
            <a:r>
              <a:rPr lang="en-US" dirty="0"/>
              <a:t>/</a:t>
            </a:r>
          </a:p>
        </p:txBody>
      </p:sp>
    </p:spTree>
    <p:extLst>
      <p:ext uri="{BB962C8B-B14F-4D97-AF65-F5344CB8AC3E}">
        <p14:creationId xmlns:p14="http://schemas.microsoft.com/office/powerpoint/2010/main" val="157995380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D68176-2E33-BF9D-419D-B472DC0D8CB3}"/>
              </a:ext>
            </a:extLst>
          </p:cNvPr>
          <p:cNvSpPr>
            <a:spLocks noGrp="1"/>
          </p:cNvSpPr>
          <p:nvPr>
            <p:ph type="title"/>
          </p:nvPr>
        </p:nvSpPr>
        <p:spPr/>
        <p:txBody>
          <a:bodyPr/>
          <a:lstStyle/>
          <a:p>
            <a:r>
              <a:rPr lang="en-US" dirty="0"/>
              <a:t>Introductions</a:t>
            </a:r>
          </a:p>
        </p:txBody>
      </p:sp>
      <p:sp>
        <p:nvSpPr>
          <p:cNvPr id="3" name="Content Placeholder 2">
            <a:extLst>
              <a:ext uri="{FF2B5EF4-FFF2-40B4-BE49-F238E27FC236}">
                <a16:creationId xmlns:a16="http://schemas.microsoft.com/office/drawing/2014/main" id="{6F7EFAD1-0D45-FC1E-D49F-850DFC78CF5F}"/>
              </a:ext>
            </a:extLst>
          </p:cNvPr>
          <p:cNvSpPr>
            <a:spLocks noGrp="1"/>
          </p:cNvSpPr>
          <p:nvPr>
            <p:ph idx="1"/>
          </p:nvPr>
        </p:nvSpPr>
        <p:spPr/>
        <p:txBody>
          <a:bodyPr/>
          <a:lstStyle/>
          <a:p>
            <a:pPr marL="0" indent="0">
              <a:buNone/>
            </a:pPr>
            <a:r>
              <a:rPr lang="en-US" dirty="0"/>
              <a:t>Tell us who you are…</a:t>
            </a:r>
          </a:p>
          <a:p>
            <a:pPr marL="0" indent="0">
              <a:buNone/>
            </a:pPr>
            <a:endParaRPr lang="en-US" dirty="0"/>
          </a:p>
          <a:p>
            <a:r>
              <a:rPr lang="en-US" dirty="0"/>
              <a:t>Your name</a:t>
            </a:r>
          </a:p>
          <a:p>
            <a:r>
              <a:rPr lang="en-US" dirty="0"/>
              <a:t>Your family homeland</a:t>
            </a:r>
          </a:p>
          <a:p>
            <a:r>
              <a:rPr lang="en-US" dirty="0"/>
              <a:t>Your roles in life (grandparent, parent, aunt, uncle)</a:t>
            </a:r>
          </a:p>
          <a:p>
            <a:r>
              <a:rPr lang="en-US" dirty="0"/>
              <a:t>One thing that you would like us to know that is unique to you</a:t>
            </a:r>
          </a:p>
          <a:p>
            <a:pPr marL="0" indent="0">
              <a:buNone/>
            </a:pPr>
            <a:endParaRPr lang="en-US" dirty="0"/>
          </a:p>
        </p:txBody>
      </p:sp>
      <p:pic>
        <p:nvPicPr>
          <p:cNvPr id="4" name="Picture 3" descr="A group of icons with different symbols&#10;&#10;AI-generated content may be incorrect.">
            <a:extLst>
              <a:ext uri="{FF2B5EF4-FFF2-40B4-BE49-F238E27FC236}">
                <a16:creationId xmlns:a16="http://schemas.microsoft.com/office/drawing/2014/main" id="{949710B7-219C-88C9-32BF-89514E44149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Tree>
    <p:extLst>
      <p:ext uri="{BB962C8B-B14F-4D97-AF65-F5344CB8AC3E}">
        <p14:creationId xmlns:p14="http://schemas.microsoft.com/office/powerpoint/2010/main" val="79546971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F0ED5A-B4B1-44BF-5EB8-656EADD73A6E}"/>
              </a:ext>
            </a:extLst>
          </p:cNvPr>
          <p:cNvSpPr>
            <a:spLocks noGrp="1"/>
          </p:cNvSpPr>
          <p:nvPr>
            <p:ph type="title"/>
          </p:nvPr>
        </p:nvSpPr>
        <p:spPr/>
        <p:txBody>
          <a:bodyPr/>
          <a:lstStyle/>
          <a:p>
            <a:r>
              <a:rPr lang="en-US" dirty="0"/>
              <a:t>Who are the Original Peoples of Canada</a:t>
            </a:r>
          </a:p>
        </p:txBody>
      </p:sp>
      <p:sp>
        <p:nvSpPr>
          <p:cNvPr id="3" name="Content Placeholder 2">
            <a:extLst>
              <a:ext uri="{FF2B5EF4-FFF2-40B4-BE49-F238E27FC236}">
                <a16:creationId xmlns:a16="http://schemas.microsoft.com/office/drawing/2014/main" id="{754C3D96-B64A-94D3-9BC1-E4453BC32E54}"/>
              </a:ext>
            </a:extLst>
          </p:cNvPr>
          <p:cNvSpPr>
            <a:spLocks noGrp="1"/>
          </p:cNvSpPr>
          <p:nvPr>
            <p:ph idx="1"/>
          </p:nvPr>
        </p:nvSpPr>
        <p:spPr/>
        <p:txBody>
          <a:bodyPr>
            <a:normAutofit/>
          </a:bodyPr>
          <a:lstStyle/>
          <a:p>
            <a:endParaRPr lang="en-US" dirty="0"/>
          </a:p>
          <a:p>
            <a:endParaRPr lang="en-US" dirty="0"/>
          </a:p>
        </p:txBody>
      </p:sp>
      <p:sp>
        <p:nvSpPr>
          <p:cNvPr id="5" name="Cloud Callout 4">
            <a:extLst>
              <a:ext uri="{FF2B5EF4-FFF2-40B4-BE49-F238E27FC236}">
                <a16:creationId xmlns:a16="http://schemas.microsoft.com/office/drawing/2014/main" id="{4E142080-EBF2-9603-5B36-CE65D3C1902B}"/>
              </a:ext>
            </a:extLst>
          </p:cNvPr>
          <p:cNvSpPr/>
          <p:nvPr/>
        </p:nvSpPr>
        <p:spPr>
          <a:xfrm>
            <a:off x="680321" y="2114437"/>
            <a:ext cx="10477536" cy="4044188"/>
          </a:xfrm>
          <a:prstGeom prst="cloudCallou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576D2AC2-0A6D-703C-B43F-E1E9836D6B0D}"/>
              </a:ext>
            </a:extLst>
          </p:cNvPr>
          <p:cNvSpPr/>
          <p:nvPr/>
        </p:nvSpPr>
        <p:spPr>
          <a:xfrm>
            <a:off x="7160366" y="2886182"/>
            <a:ext cx="3647153" cy="923330"/>
          </a:xfrm>
          <a:prstGeom prst="rect">
            <a:avLst/>
          </a:prstGeom>
          <a:noFill/>
        </p:spPr>
        <p:txBody>
          <a:bodyPr wrap="none" lIns="91440" tIns="45720" rIns="91440" bIns="45720">
            <a:spAutoFit/>
          </a:bodyPr>
          <a:lstStyle/>
          <a:p>
            <a:pPr algn="ctr"/>
            <a:r>
              <a:rPr lang="en-US" sz="5400" b="1" dirty="0">
                <a:ln w="22225">
                  <a:solidFill>
                    <a:schemeClr val="accent2"/>
                  </a:solidFill>
                  <a:prstDash val="solid"/>
                </a:ln>
                <a:solidFill>
                  <a:schemeClr val="accent2">
                    <a:lumMod val="40000"/>
                    <a:lumOff val="60000"/>
                  </a:schemeClr>
                </a:solidFill>
              </a:rPr>
              <a:t>Indigenous</a:t>
            </a:r>
            <a:endParaRPr lang="en-US" sz="5400" b="1" cap="none" spc="50" dirty="0">
              <a:ln w="0"/>
              <a:solidFill>
                <a:schemeClr val="bg2"/>
              </a:solidFill>
              <a:effectLst>
                <a:innerShdw blurRad="63500" dist="50800" dir="13500000">
                  <a:srgbClr val="000000">
                    <a:alpha val="50000"/>
                  </a:srgbClr>
                </a:innerShdw>
              </a:effectLst>
            </a:endParaRPr>
          </a:p>
        </p:txBody>
      </p:sp>
      <p:sp>
        <p:nvSpPr>
          <p:cNvPr id="7" name="TextBox 6">
            <a:extLst>
              <a:ext uri="{FF2B5EF4-FFF2-40B4-BE49-F238E27FC236}">
                <a16:creationId xmlns:a16="http://schemas.microsoft.com/office/drawing/2014/main" id="{BF648144-7376-5309-6E4A-7DD20B782ED6}"/>
              </a:ext>
            </a:extLst>
          </p:cNvPr>
          <p:cNvSpPr txBox="1"/>
          <p:nvPr/>
        </p:nvSpPr>
        <p:spPr>
          <a:xfrm>
            <a:off x="2287128" y="2721593"/>
            <a:ext cx="1219200" cy="646331"/>
          </a:xfrm>
          <a:prstGeom prst="rect">
            <a:avLst/>
          </a:prstGeom>
          <a:noFill/>
        </p:spPr>
        <p:txBody>
          <a:bodyPr wrap="square" rtlCol="0">
            <a:spAutoFit/>
          </a:bodyPr>
          <a:lstStyle/>
          <a:p>
            <a:r>
              <a:rPr lang="en-US" sz="3600" dirty="0">
                <a:solidFill>
                  <a:schemeClr val="accent5">
                    <a:lumMod val="50000"/>
                  </a:schemeClr>
                </a:solidFill>
              </a:rPr>
              <a:t>Inuit</a:t>
            </a:r>
          </a:p>
        </p:txBody>
      </p:sp>
      <p:sp>
        <p:nvSpPr>
          <p:cNvPr id="8" name="TextBox 7">
            <a:extLst>
              <a:ext uri="{FF2B5EF4-FFF2-40B4-BE49-F238E27FC236}">
                <a16:creationId xmlns:a16="http://schemas.microsoft.com/office/drawing/2014/main" id="{6DCEF153-42FC-2B81-B750-B72A4C7785F0}"/>
              </a:ext>
            </a:extLst>
          </p:cNvPr>
          <p:cNvSpPr txBox="1"/>
          <p:nvPr/>
        </p:nvSpPr>
        <p:spPr>
          <a:xfrm>
            <a:off x="4364182" y="3827242"/>
            <a:ext cx="1731818" cy="584775"/>
          </a:xfrm>
          <a:prstGeom prst="rect">
            <a:avLst/>
          </a:prstGeom>
          <a:noFill/>
        </p:spPr>
        <p:txBody>
          <a:bodyPr wrap="square" rtlCol="0">
            <a:spAutoFit/>
          </a:bodyPr>
          <a:lstStyle/>
          <a:p>
            <a:r>
              <a:rPr lang="en-US" sz="3200" dirty="0">
                <a:solidFill>
                  <a:schemeClr val="accent5">
                    <a:lumMod val="50000"/>
                  </a:schemeClr>
                </a:solidFill>
              </a:rPr>
              <a:t>Metis</a:t>
            </a:r>
          </a:p>
        </p:txBody>
      </p:sp>
      <p:sp>
        <p:nvSpPr>
          <p:cNvPr id="9" name="TextBox 8">
            <a:extLst>
              <a:ext uri="{FF2B5EF4-FFF2-40B4-BE49-F238E27FC236}">
                <a16:creationId xmlns:a16="http://schemas.microsoft.com/office/drawing/2014/main" id="{CDFDC84B-2B76-4BEE-91D0-B453D139A4F0}"/>
              </a:ext>
            </a:extLst>
          </p:cNvPr>
          <p:cNvSpPr txBox="1"/>
          <p:nvPr/>
        </p:nvSpPr>
        <p:spPr>
          <a:xfrm>
            <a:off x="6452805" y="2315755"/>
            <a:ext cx="3574473" cy="707886"/>
          </a:xfrm>
          <a:prstGeom prst="rect">
            <a:avLst/>
          </a:prstGeom>
          <a:noFill/>
        </p:spPr>
        <p:txBody>
          <a:bodyPr wrap="square" rtlCol="0">
            <a:spAutoFit/>
          </a:bodyPr>
          <a:lstStyle/>
          <a:p>
            <a:r>
              <a:rPr lang="en-US" sz="4000" dirty="0">
                <a:solidFill>
                  <a:schemeClr val="accent5">
                    <a:lumMod val="50000"/>
                  </a:schemeClr>
                </a:solidFill>
              </a:rPr>
              <a:t>First</a:t>
            </a:r>
            <a:r>
              <a:rPr lang="en-US" sz="4000" dirty="0"/>
              <a:t> </a:t>
            </a:r>
            <a:r>
              <a:rPr lang="en-US" sz="4000" dirty="0">
                <a:solidFill>
                  <a:schemeClr val="accent5">
                    <a:lumMod val="50000"/>
                  </a:schemeClr>
                </a:solidFill>
              </a:rPr>
              <a:t>Nations</a:t>
            </a:r>
          </a:p>
        </p:txBody>
      </p:sp>
      <p:sp>
        <p:nvSpPr>
          <p:cNvPr id="10" name="TextBox 9">
            <a:extLst>
              <a:ext uri="{FF2B5EF4-FFF2-40B4-BE49-F238E27FC236}">
                <a16:creationId xmlns:a16="http://schemas.microsoft.com/office/drawing/2014/main" id="{DB57761B-D99E-8344-3AC8-7F478EA7EBA5}"/>
              </a:ext>
            </a:extLst>
          </p:cNvPr>
          <p:cNvSpPr txBox="1"/>
          <p:nvPr/>
        </p:nvSpPr>
        <p:spPr>
          <a:xfrm>
            <a:off x="1515778" y="3906235"/>
            <a:ext cx="2688037" cy="707886"/>
          </a:xfrm>
          <a:prstGeom prst="rect">
            <a:avLst/>
          </a:prstGeom>
          <a:noFill/>
        </p:spPr>
        <p:txBody>
          <a:bodyPr wrap="square" rtlCol="0">
            <a:spAutoFit/>
          </a:bodyPr>
          <a:lstStyle/>
          <a:p>
            <a:r>
              <a:rPr lang="en-US" sz="4000" dirty="0">
                <a:solidFill>
                  <a:schemeClr val="tx2">
                    <a:lumMod val="50000"/>
                  </a:schemeClr>
                </a:solidFill>
              </a:rPr>
              <a:t>Aboriginal</a:t>
            </a:r>
          </a:p>
        </p:txBody>
      </p:sp>
      <p:sp>
        <p:nvSpPr>
          <p:cNvPr id="11" name="TextBox 10">
            <a:extLst>
              <a:ext uri="{FF2B5EF4-FFF2-40B4-BE49-F238E27FC236}">
                <a16:creationId xmlns:a16="http://schemas.microsoft.com/office/drawing/2014/main" id="{AFD9072C-0355-8553-B910-CFDCBD0819BB}"/>
              </a:ext>
            </a:extLst>
          </p:cNvPr>
          <p:cNvSpPr txBox="1"/>
          <p:nvPr/>
        </p:nvSpPr>
        <p:spPr>
          <a:xfrm>
            <a:off x="5410618" y="5160626"/>
            <a:ext cx="1801091" cy="712560"/>
          </a:xfrm>
          <a:prstGeom prst="rect">
            <a:avLst/>
          </a:prstGeom>
          <a:noFill/>
        </p:spPr>
        <p:txBody>
          <a:bodyPr wrap="square" rtlCol="0">
            <a:spAutoFit/>
          </a:bodyPr>
          <a:lstStyle/>
          <a:p>
            <a:r>
              <a:rPr lang="en-US" sz="4000" dirty="0">
                <a:solidFill>
                  <a:schemeClr val="bg2"/>
                </a:solidFill>
              </a:rPr>
              <a:t>Status</a:t>
            </a:r>
          </a:p>
        </p:txBody>
      </p:sp>
      <p:sp>
        <p:nvSpPr>
          <p:cNvPr id="12" name="TextBox 11">
            <a:extLst>
              <a:ext uri="{FF2B5EF4-FFF2-40B4-BE49-F238E27FC236}">
                <a16:creationId xmlns:a16="http://schemas.microsoft.com/office/drawing/2014/main" id="{4010A15B-2FA5-040D-35C3-A66952CE57D1}"/>
              </a:ext>
            </a:extLst>
          </p:cNvPr>
          <p:cNvSpPr txBox="1"/>
          <p:nvPr/>
        </p:nvSpPr>
        <p:spPr>
          <a:xfrm>
            <a:off x="7864560" y="4353204"/>
            <a:ext cx="1454728" cy="1077218"/>
          </a:xfrm>
          <a:prstGeom prst="rect">
            <a:avLst/>
          </a:prstGeom>
          <a:noFill/>
        </p:spPr>
        <p:txBody>
          <a:bodyPr wrap="square" rtlCol="0">
            <a:spAutoFit/>
          </a:bodyPr>
          <a:lstStyle/>
          <a:p>
            <a:r>
              <a:rPr lang="en-US" sz="3200" dirty="0">
                <a:solidFill>
                  <a:schemeClr val="accent4">
                    <a:lumMod val="50000"/>
                  </a:schemeClr>
                </a:solidFill>
              </a:rPr>
              <a:t>Non-Status</a:t>
            </a:r>
          </a:p>
        </p:txBody>
      </p:sp>
      <p:sp>
        <p:nvSpPr>
          <p:cNvPr id="4" name="TextBox 3">
            <a:extLst>
              <a:ext uri="{FF2B5EF4-FFF2-40B4-BE49-F238E27FC236}">
                <a16:creationId xmlns:a16="http://schemas.microsoft.com/office/drawing/2014/main" id="{6C8B17B7-4FA3-F082-8F2D-083B4C281D22}"/>
              </a:ext>
            </a:extLst>
          </p:cNvPr>
          <p:cNvSpPr txBox="1"/>
          <p:nvPr/>
        </p:nvSpPr>
        <p:spPr>
          <a:xfrm>
            <a:off x="3512546" y="3206035"/>
            <a:ext cx="2982685" cy="646331"/>
          </a:xfrm>
          <a:prstGeom prst="rect">
            <a:avLst/>
          </a:prstGeom>
          <a:noFill/>
        </p:spPr>
        <p:txBody>
          <a:bodyPr wrap="square" rtlCol="0">
            <a:spAutoFit/>
          </a:bodyPr>
          <a:lstStyle/>
          <a:p>
            <a:r>
              <a:rPr lang="en-US" sz="3600" dirty="0">
                <a:solidFill>
                  <a:srgbClr val="92D050"/>
                </a:solidFill>
              </a:rPr>
              <a:t>On-Reserve</a:t>
            </a:r>
          </a:p>
        </p:txBody>
      </p:sp>
      <p:sp>
        <p:nvSpPr>
          <p:cNvPr id="14" name="TextBox 13">
            <a:extLst>
              <a:ext uri="{FF2B5EF4-FFF2-40B4-BE49-F238E27FC236}">
                <a16:creationId xmlns:a16="http://schemas.microsoft.com/office/drawing/2014/main" id="{116DAE62-F67F-DB45-9E9C-33699A9C2CF6}"/>
              </a:ext>
            </a:extLst>
          </p:cNvPr>
          <p:cNvSpPr txBox="1"/>
          <p:nvPr/>
        </p:nvSpPr>
        <p:spPr>
          <a:xfrm>
            <a:off x="2287128" y="4970157"/>
            <a:ext cx="2736324" cy="646331"/>
          </a:xfrm>
          <a:prstGeom prst="rect">
            <a:avLst/>
          </a:prstGeom>
          <a:noFill/>
        </p:spPr>
        <p:txBody>
          <a:bodyPr wrap="square" rtlCol="0">
            <a:spAutoFit/>
          </a:bodyPr>
          <a:lstStyle/>
          <a:p>
            <a:r>
              <a:rPr lang="en-US" sz="3600" dirty="0">
                <a:solidFill>
                  <a:schemeClr val="accent6">
                    <a:lumMod val="75000"/>
                  </a:schemeClr>
                </a:solidFill>
              </a:rPr>
              <a:t>Off-Reserve</a:t>
            </a:r>
          </a:p>
        </p:txBody>
      </p:sp>
      <p:sp>
        <p:nvSpPr>
          <p:cNvPr id="15" name="TextBox 14">
            <a:extLst>
              <a:ext uri="{FF2B5EF4-FFF2-40B4-BE49-F238E27FC236}">
                <a16:creationId xmlns:a16="http://schemas.microsoft.com/office/drawing/2014/main" id="{AFD0CA31-8872-9696-C5B1-9292051ACF70}"/>
              </a:ext>
            </a:extLst>
          </p:cNvPr>
          <p:cNvSpPr txBox="1"/>
          <p:nvPr/>
        </p:nvSpPr>
        <p:spPr>
          <a:xfrm>
            <a:off x="9319288" y="4080455"/>
            <a:ext cx="1285339" cy="584775"/>
          </a:xfrm>
          <a:prstGeom prst="rect">
            <a:avLst/>
          </a:prstGeom>
          <a:noFill/>
        </p:spPr>
        <p:txBody>
          <a:bodyPr wrap="square" rtlCol="0">
            <a:spAutoFit/>
          </a:bodyPr>
          <a:lstStyle/>
          <a:p>
            <a:r>
              <a:rPr lang="en-US" sz="3200" dirty="0"/>
              <a:t>Urban</a:t>
            </a:r>
          </a:p>
        </p:txBody>
      </p:sp>
      <p:sp>
        <p:nvSpPr>
          <p:cNvPr id="16" name="TextBox 15">
            <a:extLst>
              <a:ext uri="{FF2B5EF4-FFF2-40B4-BE49-F238E27FC236}">
                <a16:creationId xmlns:a16="http://schemas.microsoft.com/office/drawing/2014/main" id="{DCAA2DF4-5BEA-E8FF-79B0-8A57993DC906}"/>
              </a:ext>
            </a:extLst>
          </p:cNvPr>
          <p:cNvSpPr txBox="1"/>
          <p:nvPr/>
        </p:nvSpPr>
        <p:spPr>
          <a:xfrm>
            <a:off x="5325017" y="4439331"/>
            <a:ext cx="2340429" cy="646331"/>
          </a:xfrm>
          <a:prstGeom prst="rect">
            <a:avLst/>
          </a:prstGeom>
          <a:noFill/>
        </p:spPr>
        <p:txBody>
          <a:bodyPr wrap="square" rtlCol="0">
            <a:spAutoFit/>
          </a:bodyPr>
          <a:lstStyle/>
          <a:p>
            <a:r>
              <a:rPr lang="en-US" sz="3600" dirty="0">
                <a:solidFill>
                  <a:srgbClr val="0070C0"/>
                </a:solidFill>
              </a:rPr>
              <a:t>Rural</a:t>
            </a:r>
          </a:p>
        </p:txBody>
      </p:sp>
      <p:sp>
        <p:nvSpPr>
          <p:cNvPr id="17" name="TextBox 16">
            <a:extLst>
              <a:ext uri="{FF2B5EF4-FFF2-40B4-BE49-F238E27FC236}">
                <a16:creationId xmlns:a16="http://schemas.microsoft.com/office/drawing/2014/main" id="{80FC97D9-3161-E53C-74C1-13E57FFF4BA8}"/>
              </a:ext>
            </a:extLst>
          </p:cNvPr>
          <p:cNvSpPr txBox="1"/>
          <p:nvPr/>
        </p:nvSpPr>
        <p:spPr>
          <a:xfrm>
            <a:off x="6495231" y="3783800"/>
            <a:ext cx="1623583" cy="646331"/>
          </a:xfrm>
          <a:prstGeom prst="rect">
            <a:avLst/>
          </a:prstGeom>
          <a:noFill/>
        </p:spPr>
        <p:txBody>
          <a:bodyPr wrap="square" rtlCol="0">
            <a:spAutoFit/>
          </a:bodyPr>
          <a:lstStyle/>
          <a:p>
            <a:r>
              <a:rPr lang="en-US" sz="3600" dirty="0">
                <a:solidFill>
                  <a:schemeClr val="accent3">
                    <a:lumMod val="75000"/>
                  </a:schemeClr>
                </a:solidFill>
              </a:rPr>
              <a:t>Indian</a:t>
            </a:r>
          </a:p>
        </p:txBody>
      </p:sp>
      <p:sp>
        <p:nvSpPr>
          <p:cNvPr id="18" name="TextBox 17">
            <a:extLst>
              <a:ext uri="{FF2B5EF4-FFF2-40B4-BE49-F238E27FC236}">
                <a16:creationId xmlns:a16="http://schemas.microsoft.com/office/drawing/2014/main" id="{61A9FA94-C9FE-64E8-8161-3E703054CD84}"/>
              </a:ext>
            </a:extLst>
          </p:cNvPr>
          <p:cNvSpPr txBox="1"/>
          <p:nvPr/>
        </p:nvSpPr>
        <p:spPr>
          <a:xfrm>
            <a:off x="4213889" y="2361381"/>
            <a:ext cx="2107348" cy="830997"/>
          </a:xfrm>
          <a:prstGeom prst="rect">
            <a:avLst/>
          </a:prstGeom>
          <a:noFill/>
        </p:spPr>
        <p:txBody>
          <a:bodyPr wrap="square" rtlCol="0">
            <a:spAutoFit/>
          </a:bodyPr>
          <a:lstStyle/>
          <a:p>
            <a:pPr algn="ctr"/>
            <a:r>
              <a:rPr lang="en-US" sz="2400" dirty="0"/>
              <a:t>Registered Indian</a:t>
            </a:r>
          </a:p>
        </p:txBody>
      </p:sp>
      <p:sp>
        <p:nvSpPr>
          <p:cNvPr id="19" name="TextBox 18">
            <a:extLst>
              <a:ext uri="{FF2B5EF4-FFF2-40B4-BE49-F238E27FC236}">
                <a16:creationId xmlns:a16="http://schemas.microsoft.com/office/drawing/2014/main" id="{9033FC94-5BA7-CB86-5A00-E6CA89B9C4DE}"/>
              </a:ext>
            </a:extLst>
          </p:cNvPr>
          <p:cNvSpPr txBox="1"/>
          <p:nvPr/>
        </p:nvSpPr>
        <p:spPr>
          <a:xfrm>
            <a:off x="5410618" y="6276493"/>
            <a:ext cx="6554860" cy="646331"/>
          </a:xfrm>
          <a:prstGeom prst="rect">
            <a:avLst/>
          </a:prstGeom>
          <a:noFill/>
        </p:spPr>
        <p:txBody>
          <a:bodyPr wrap="square" rtlCol="0">
            <a:spAutoFit/>
          </a:bodyPr>
          <a:lstStyle/>
          <a:p>
            <a:r>
              <a:rPr lang="en-CA" sz="18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3"/>
              </a:rPr>
              <a:t>https://www.sac-isc.gc.ca/eng/1690909773300/1690909797208</a:t>
            </a:r>
            <a:endParaRPr lang="en-CA" sz="1800" kern="100" dirty="0">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239000604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2DAB58-EC9B-FB96-680B-31879DECAD78}"/>
              </a:ext>
            </a:extLst>
          </p:cNvPr>
          <p:cNvSpPr>
            <a:spLocks noGrp="1"/>
          </p:cNvSpPr>
          <p:nvPr>
            <p:ph type="title"/>
          </p:nvPr>
        </p:nvSpPr>
        <p:spPr/>
        <p:txBody>
          <a:bodyPr/>
          <a:lstStyle/>
          <a:p>
            <a:r>
              <a:rPr lang="en-US" dirty="0"/>
              <a:t>First Nations</a:t>
            </a:r>
          </a:p>
        </p:txBody>
      </p:sp>
      <p:sp>
        <p:nvSpPr>
          <p:cNvPr id="3" name="Content Placeholder 2">
            <a:extLst>
              <a:ext uri="{FF2B5EF4-FFF2-40B4-BE49-F238E27FC236}">
                <a16:creationId xmlns:a16="http://schemas.microsoft.com/office/drawing/2014/main" id="{26D116A6-9617-3E25-9745-10C923A8A260}"/>
              </a:ext>
            </a:extLst>
          </p:cNvPr>
          <p:cNvSpPr>
            <a:spLocks noGrp="1"/>
          </p:cNvSpPr>
          <p:nvPr>
            <p:ph idx="1"/>
          </p:nvPr>
        </p:nvSpPr>
        <p:spPr>
          <a:xfrm>
            <a:off x="680322" y="2336873"/>
            <a:ext cx="6836614" cy="3328625"/>
          </a:xfrm>
        </p:spPr>
        <p:txBody>
          <a:bodyPr>
            <a:normAutofit lnSpcReduction="10000"/>
          </a:bodyPr>
          <a:lstStyle/>
          <a:p>
            <a:pPr marL="0" indent="0">
              <a:lnSpc>
                <a:spcPct val="100000"/>
              </a:lnSpc>
              <a:spcBef>
                <a:spcPts val="0"/>
              </a:spcBef>
              <a:buNone/>
            </a:pPr>
            <a:r>
              <a:rPr lang="en-US" dirty="0"/>
              <a:t>In Canada, First Nations is a term used to refer </a:t>
            </a:r>
          </a:p>
          <a:p>
            <a:pPr marL="0" indent="0">
              <a:lnSpc>
                <a:spcPct val="100000"/>
              </a:lnSpc>
              <a:spcBef>
                <a:spcPts val="0"/>
              </a:spcBef>
              <a:buNone/>
            </a:pPr>
            <a:r>
              <a:rPr lang="en-US" dirty="0"/>
              <a:t>to Indigenous people who do not identify </a:t>
            </a:r>
          </a:p>
          <a:p>
            <a:pPr marL="0" indent="0">
              <a:lnSpc>
                <a:spcPct val="100000"/>
              </a:lnSpc>
              <a:spcBef>
                <a:spcPts val="0"/>
              </a:spcBef>
              <a:buNone/>
            </a:pPr>
            <a:r>
              <a:rPr lang="en-US" dirty="0"/>
              <a:t>as Métis or Inuit. </a:t>
            </a:r>
          </a:p>
          <a:p>
            <a:pPr marL="0" indent="0">
              <a:lnSpc>
                <a:spcPct val="100000"/>
              </a:lnSpc>
              <a:spcBef>
                <a:spcPts val="0"/>
              </a:spcBef>
              <a:buNone/>
            </a:pPr>
            <a:endParaRPr lang="en-US" dirty="0"/>
          </a:p>
          <a:p>
            <a:pPr marL="0" indent="0">
              <a:lnSpc>
                <a:spcPct val="100000"/>
              </a:lnSpc>
              <a:spcBef>
                <a:spcPts val="0"/>
              </a:spcBef>
              <a:buNone/>
            </a:pPr>
            <a:r>
              <a:rPr lang="en-US" dirty="0"/>
              <a:t>First Nations existed all over Canada prior to contact.</a:t>
            </a:r>
          </a:p>
          <a:p>
            <a:pPr marL="0" indent="0">
              <a:lnSpc>
                <a:spcPct val="100000"/>
              </a:lnSpc>
              <a:spcBef>
                <a:spcPts val="0"/>
              </a:spcBef>
              <a:buNone/>
            </a:pPr>
            <a:endParaRPr lang="en-US" dirty="0"/>
          </a:p>
          <a:p>
            <a:pPr marL="0" indent="0">
              <a:lnSpc>
                <a:spcPct val="100000"/>
              </a:lnSpc>
              <a:spcBef>
                <a:spcPts val="0"/>
              </a:spcBef>
              <a:buNone/>
            </a:pPr>
            <a:r>
              <a:rPr lang="en-US" dirty="0"/>
              <a:t>First Nations people were once referred </a:t>
            </a:r>
          </a:p>
          <a:p>
            <a:pPr marL="0" indent="0">
              <a:lnSpc>
                <a:spcPct val="100000"/>
              </a:lnSpc>
              <a:spcBef>
                <a:spcPts val="0"/>
              </a:spcBef>
              <a:buNone/>
            </a:pPr>
            <a:r>
              <a:rPr lang="en-US" dirty="0"/>
              <a:t>to as Indians.  </a:t>
            </a:r>
          </a:p>
        </p:txBody>
      </p:sp>
      <p:pic>
        <p:nvPicPr>
          <p:cNvPr id="5" name="Picture 4" descr="A group of people in a room&#10;&#10;AI-generated content may be incorrect.">
            <a:extLst>
              <a:ext uri="{FF2B5EF4-FFF2-40B4-BE49-F238E27FC236}">
                <a16:creationId xmlns:a16="http://schemas.microsoft.com/office/drawing/2014/main" id="{EC3E70DA-53FE-29F1-A052-46B1CB008BAD}"/>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7681058" y="2336873"/>
            <a:ext cx="4241312" cy="3328625"/>
          </a:xfrm>
          <a:prstGeom prst="rect">
            <a:avLst/>
          </a:prstGeom>
        </p:spPr>
      </p:pic>
      <p:sp>
        <p:nvSpPr>
          <p:cNvPr id="6" name="TextBox 5">
            <a:extLst>
              <a:ext uri="{FF2B5EF4-FFF2-40B4-BE49-F238E27FC236}">
                <a16:creationId xmlns:a16="http://schemas.microsoft.com/office/drawing/2014/main" id="{92D5A9F2-2BF8-8618-CEB3-E52098A049C7}"/>
              </a:ext>
            </a:extLst>
          </p:cNvPr>
          <p:cNvSpPr txBox="1"/>
          <p:nvPr/>
        </p:nvSpPr>
        <p:spPr>
          <a:xfrm>
            <a:off x="7950688" y="5820773"/>
            <a:ext cx="4241312" cy="230832"/>
          </a:xfrm>
          <a:prstGeom prst="rect">
            <a:avLst/>
          </a:prstGeom>
          <a:noFill/>
        </p:spPr>
        <p:txBody>
          <a:bodyPr wrap="square" rtlCol="0">
            <a:spAutoFit/>
          </a:bodyPr>
          <a:lstStyle/>
          <a:p>
            <a:r>
              <a:rPr lang="en-US" sz="900" dirty="0">
                <a:hlinkClick r:id="rId4" tooltip="https://en.wikipedia.org/wiki/Potlatch"/>
              </a:rPr>
              <a:t>This Photo</a:t>
            </a:r>
            <a:r>
              <a:rPr lang="en-US" sz="900" dirty="0"/>
              <a:t> by Unknown Author is licensed under </a:t>
            </a:r>
            <a:r>
              <a:rPr lang="en-US" sz="900" dirty="0">
                <a:hlinkClick r:id="rId5" tooltip="https://creativecommons.org/licenses/by-sa/3.0/"/>
              </a:rPr>
              <a:t>CC BY-SA</a:t>
            </a:r>
            <a:endParaRPr lang="en-US" sz="900" dirty="0"/>
          </a:p>
        </p:txBody>
      </p:sp>
      <p:sp>
        <p:nvSpPr>
          <p:cNvPr id="7" name="TextBox 6">
            <a:extLst>
              <a:ext uri="{FF2B5EF4-FFF2-40B4-BE49-F238E27FC236}">
                <a16:creationId xmlns:a16="http://schemas.microsoft.com/office/drawing/2014/main" id="{80173A49-DFA5-8910-B0A2-B3913D016C6A}"/>
              </a:ext>
            </a:extLst>
          </p:cNvPr>
          <p:cNvSpPr txBox="1"/>
          <p:nvPr/>
        </p:nvSpPr>
        <p:spPr>
          <a:xfrm>
            <a:off x="680321" y="5628412"/>
            <a:ext cx="6626470" cy="615553"/>
          </a:xfrm>
          <a:prstGeom prst="rect">
            <a:avLst/>
          </a:prstGeom>
          <a:noFill/>
        </p:spPr>
        <p:txBody>
          <a:bodyPr wrap="square" rtlCol="0">
            <a:spAutoFit/>
          </a:bodyPr>
          <a:lstStyle/>
          <a:p>
            <a:r>
              <a:rPr lang="en-CA" sz="16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6"/>
              </a:rPr>
              <a:t>https://www.bcit.ca/courses/indigenous-awareness-mooc-0200/</a:t>
            </a:r>
            <a:endParaRPr lang="en-CA" sz="1600" kern="100" dirty="0">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197783752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60942E-2542-C9BC-6457-530BBA7BE2A3}"/>
              </a:ext>
            </a:extLst>
          </p:cNvPr>
          <p:cNvSpPr>
            <a:spLocks noGrp="1"/>
          </p:cNvSpPr>
          <p:nvPr>
            <p:ph type="title"/>
          </p:nvPr>
        </p:nvSpPr>
        <p:spPr/>
        <p:txBody>
          <a:bodyPr/>
          <a:lstStyle/>
          <a:p>
            <a:r>
              <a:rPr lang="en-US" dirty="0"/>
              <a:t>Inuit	</a:t>
            </a:r>
          </a:p>
        </p:txBody>
      </p:sp>
      <p:sp>
        <p:nvSpPr>
          <p:cNvPr id="3" name="Content Placeholder 2">
            <a:extLst>
              <a:ext uri="{FF2B5EF4-FFF2-40B4-BE49-F238E27FC236}">
                <a16:creationId xmlns:a16="http://schemas.microsoft.com/office/drawing/2014/main" id="{59EA14AA-10C7-E109-39FE-9514D28C1474}"/>
              </a:ext>
            </a:extLst>
          </p:cNvPr>
          <p:cNvSpPr>
            <a:spLocks noGrp="1"/>
          </p:cNvSpPr>
          <p:nvPr>
            <p:ph idx="1"/>
          </p:nvPr>
        </p:nvSpPr>
        <p:spPr>
          <a:xfrm>
            <a:off x="680321" y="2336873"/>
            <a:ext cx="6013556" cy="3599316"/>
          </a:xfrm>
        </p:spPr>
        <p:txBody>
          <a:bodyPr/>
          <a:lstStyle/>
          <a:p>
            <a:pPr marL="0" indent="0">
              <a:buNone/>
            </a:pPr>
            <a:r>
              <a:rPr lang="en-US" dirty="0"/>
              <a:t>Inuit homelands are in the Arctic</a:t>
            </a:r>
          </a:p>
          <a:p>
            <a:pPr marL="0" indent="0">
              <a:buNone/>
            </a:pPr>
            <a:endParaRPr lang="en-US" dirty="0"/>
          </a:p>
          <a:p>
            <a:pPr marL="0" indent="0">
              <a:buNone/>
            </a:pPr>
            <a:r>
              <a:rPr lang="en-US" dirty="0"/>
              <a:t>They existed prior to contact</a:t>
            </a:r>
          </a:p>
          <a:p>
            <a:pPr marL="0" indent="0">
              <a:buNone/>
            </a:pPr>
            <a:endParaRPr lang="en-US" dirty="0"/>
          </a:p>
          <a:p>
            <a:pPr marL="0" indent="0">
              <a:buNone/>
            </a:pPr>
            <a:r>
              <a:rPr lang="en-US" dirty="0"/>
              <a:t>The word Inuit means “the people” in the Inuktitut language. An Inuk is one person.</a:t>
            </a:r>
          </a:p>
        </p:txBody>
      </p:sp>
      <p:pic>
        <p:nvPicPr>
          <p:cNvPr id="11" name="Picture 10" descr="A group of people in traditional clothing&#10;&#10;AI-generated content may be incorrect.">
            <a:extLst>
              <a:ext uri="{FF2B5EF4-FFF2-40B4-BE49-F238E27FC236}">
                <a16:creationId xmlns:a16="http://schemas.microsoft.com/office/drawing/2014/main" id="{E3D4A131-8EC8-A0A3-8A4D-A7CDEC7B39ED}"/>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6811851" y="2336873"/>
            <a:ext cx="4993288" cy="3154938"/>
          </a:xfrm>
          <a:prstGeom prst="rect">
            <a:avLst/>
          </a:prstGeom>
        </p:spPr>
      </p:pic>
      <p:sp>
        <p:nvSpPr>
          <p:cNvPr id="12" name="TextBox 11">
            <a:extLst>
              <a:ext uri="{FF2B5EF4-FFF2-40B4-BE49-F238E27FC236}">
                <a16:creationId xmlns:a16="http://schemas.microsoft.com/office/drawing/2014/main" id="{89E99AA8-52EC-593E-96E7-1F11CBD1A2E7}"/>
              </a:ext>
            </a:extLst>
          </p:cNvPr>
          <p:cNvSpPr txBox="1"/>
          <p:nvPr/>
        </p:nvSpPr>
        <p:spPr>
          <a:xfrm>
            <a:off x="6811851" y="5588793"/>
            <a:ext cx="4993288" cy="230832"/>
          </a:xfrm>
          <a:prstGeom prst="rect">
            <a:avLst/>
          </a:prstGeom>
          <a:noFill/>
        </p:spPr>
        <p:txBody>
          <a:bodyPr wrap="square" rtlCol="0">
            <a:spAutoFit/>
          </a:bodyPr>
          <a:lstStyle/>
          <a:p>
            <a:pPr algn="ctr"/>
            <a:r>
              <a:rPr lang="en-US" sz="900">
                <a:hlinkClick r:id="rId4" tooltip="https://www.flickr.com/photos/nationalmuseet/15327131281/"/>
              </a:rPr>
              <a:t>This Photo</a:t>
            </a:r>
            <a:r>
              <a:rPr lang="en-US" sz="900"/>
              <a:t> by Unknown Author is licensed under </a:t>
            </a:r>
            <a:r>
              <a:rPr lang="en-US" sz="900">
                <a:hlinkClick r:id="rId5" tooltip="https://creativecommons.org/licenses/by-sa/3.0/"/>
              </a:rPr>
              <a:t>CC BY-SA</a:t>
            </a:r>
            <a:endParaRPr lang="en-US" sz="900"/>
          </a:p>
        </p:txBody>
      </p:sp>
      <p:sp>
        <p:nvSpPr>
          <p:cNvPr id="13" name="TextBox 12">
            <a:extLst>
              <a:ext uri="{FF2B5EF4-FFF2-40B4-BE49-F238E27FC236}">
                <a16:creationId xmlns:a16="http://schemas.microsoft.com/office/drawing/2014/main" id="{0AD9DF37-6F63-03CC-9AD0-7C05AB567594}"/>
              </a:ext>
            </a:extLst>
          </p:cNvPr>
          <p:cNvSpPr txBox="1"/>
          <p:nvPr/>
        </p:nvSpPr>
        <p:spPr>
          <a:xfrm>
            <a:off x="498150" y="5994518"/>
            <a:ext cx="6377897" cy="584775"/>
          </a:xfrm>
          <a:prstGeom prst="rect">
            <a:avLst/>
          </a:prstGeom>
          <a:noFill/>
        </p:spPr>
        <p:txBody>
          <a:bodyPr wrap="square" rtlCol="0">
            <a:spAutoFit/>
          </a:bodyPr>
          <a:lstStyle/>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6"/>
              </a:rPr>
              <a:t>https://oceanwide-expeditions.com/blog/10-interesting-facts-about-eskimos</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201327311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8B972F-2B9A-3C74-1356-5122E61950F0}"/>
              </a:ext>
            </a:extLst>
          </p:cNvPr>
          <p:cNvSpPr>
            <a:spLocks noGrp="1"/>
          </p:cNvSpPr>
          <p:nvPr>
            <p:ph type="title"/>
          </p:nvPr>
        </p:nvSpPr>
        <p:spPr/>
        <p:txBody>
          <a:bodyPr/>
          <a:lstStyle/>
          <a:p>
            <a:r>
              <a:rPr lang="en-US" dirty="0"/>
              <a:t>Métis</a:t>
            </a:r>
          </a:p>
        </p:txBody>
      </p:sp>
      <p:sp>
        <p:nvSpPr>
          <p:cNvPr id="3" name="Content Placeholder 2">
            <a:extLst>
              <a:ext uri="{FF2B5EF4-FFF2-40B4-BE49-F238E27FC236}">
                <a16:creationId xmlns:a16="http://schemas.microsoft.com/office/drawing/2014/main" id="{397E2195-BBC2-FAA4-EC29-89EAA2FD001A}"/>
              </a:ext>
            </a:extLst>
          </p:cNvPr>
          <p:cNvSpPr>
            <a:spLocks noGrp="1"/>
          </p:cNvSpPr>
          <p:nvPr>
            <p:ph idx="1"/>
          </p:nvPr>
        </p:nvSpPr>
        <p:spPr>
          <a:xfrm>
            <a:off x="680321" y="2336873"/>
            <a:ext cx="11003679" cy="3599316"/>
          </a:xfrm>
        </p:spPr>
        <p:txBody>
          <a:bodyPr>
            <a:normAutofit fontScale="92500"/>
          </a:bodyPr>
          <a:lstStyle/>
          <a:p>
            <a:pPr marL="0" indent="0">
              <a:buNone/>
            </a:pPr>
            <a:r>
              <a:rPr lang="en-US" dirty="0"/>
              <a:t>Distinct Métis settlements emerged as an outgrowth of the fur trade, along freighting waterways and watersheds</a:t>
            </a:r>
          </a:p>
          <a:p>
            <a:pPr marL="0" indent="0">
              <a:buNone/>
            </a:pPr>
            <a:endParaRPr lang="en-US" dirty="0"/>
          </a:p>
          <a:p>
            <a:pPr marL="0" indent="0">
              <a:buNone/>
            </a:pPr>
            <a:r>
              <a:rPr lang="en-US" dirty="0"/>
              <a:t>They did not exist prior to contact</a:t>
            </a:r>
          </a:p>
          <a:p>
            <a:pPr marL="0" indent="0">
              <a:buNone/>
            </a:pPr>
            <a:endParaRPr lang="en-US" dirty="0"/>
          </a:p>
          <a:p>
            <a:pPr marL="0" indent="0">
              <a:buNone/>
            </a:pPr>
            <a:r>
              <a:rPr lang="en-US" dirty="0"/>
              <a:t>1885 Louis Riel led Métis people in the Northwest Resistance, which was a stand against the Government of Canada because it was encroaching on Metis rights.</a:t>
            </a:r>
          </a:p>
          <a:p>
            <a:pPr marL="0" indent="0">
              <a:buNone/>
            </a:pPr>
            <a:endParaRPr lang="en-US" dirty="0"/>
          </a:p>
          <a:p>
            <a:pPr marL="0" indent="0">
              <a:buNone/>
            </a:pPr>
            <a:r>
              <a:rPr lang="en-US" dirty="0"/>
              <a:t>November 16 is Louis Riel Day which marks the anniversary of Riel’s execution in 1885</a:t>
            </a:r>
          </a:p>
        </p:txBody>
      </p:sp>
      <p:sp>
        <p:nvSpPr>
          <p:cNvPr id="4" name="TextBox 3">
            <a:extLst>
              <a:ext uri="{FF2B5EF4-FFF2-40B4-BE49-F238E27FC236}">
                <a16:creationId xmlns:a16="http://schemas.microsoft.com/office/drawing/2014/main" id="{E32D1EBA-350B-176B-A56D-30ED41C0BD7F}"/>
              </a:ext>
            </a:extLst>
          </p:cNvPr>
          <p:cNvSpPr txBox="1"/>
          <p:nvPr/>
        </p:nvSpPr>
        <p:spPr>
          <a:xfrm>
            <a:off x="769221" y="6104772"/>
            <a:ext cx="7702657" cy="800219"/>
          </a:xfrm>
          <a:prstGeom prst="rect">
            <a:avLst/>
          </a:prstGeom>
          <a:noFill/>
        </p:spPr>
        <p:txBody>
          <a:bodyPr wrap="square" rtlCol="0">
            <a:spAutoFit/>
          </a:bodyPr>
          <a:lstStyle/>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3"/>
              </a:rPr>
              <a:t>https://www.metisnation.org/about-the-mno/culture-heritage/</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4"/>
              </a:rPr>
              <a:t>https://www.collectionscanada.gc.ca/stories/020020-2100-e.html</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46098244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80E867-040F-ADAB-35F4-165A8ADF4F72}"/>
              </a:ext>
            </a:extLst>
          </p:cNvPr>
          <p:cNvSpPr>
            <a:spLocks noGrp="1"/>
          </p:cNvSpPr>
          <p:nvPr>
            <p:ph type="title"/>
          </p:nvPr>
        </p:nvSpPr>
        <p:spPr/>
        <p:txBody>
          <a:bodyPr/>
          <a:lstStyle/>
          <a:p>
            <a:r>
              <a:rPr lang="en-US" dirty="0"/>
              <a:t>Our Creation Stories</a:t>
            </a:r>
          </a:p>
        </p:txBody>
      </p:sp>
      <p:sp>
        <p:nvSpPr>
          <p:cNvPr id="3" name="Content Placeholder 2">
            <a:extLst>
              <a:ext uri="{FF2B5EF4-FFF2-40B4-BE49-F238E27FC236}">
                <a16:creationId xmlns:a16="http://schemas.microsoft.com/office/drawing/2014/main" id="{ADF397F5-3705-3963-711F-A546FBF10061}"/>
              </a:ext>
            </a:extLst>
          </p:cNvPr>
          <p:cNvSpPr>
            <a:spLocks noGrp="1"/>
          </p:cNvSpPr>
          <p:nvPr>
            <p:ph idx="1"/>
          </p:nvPr>
        </p:nvSpPr>
        <p:spPr>
          <a:xfrm>
            <a:off x="680321" y="2336873"/>
            <a:ext cx="11222119" cy="4236922"/>
          </a:xfrm>
        </p:spPr>
        <p:txBody>
          <a:bodyPr>
            <a:normAutofit/>
          </a:bodyPr>
          <a:lstStyle/>
          <a:p>
            <a:pPr marL="0" indent="0">
              <a:buNone/>
            </a:pPr>
            <a:r>
              <a:rPr lang="en-US" i="1" dirty="0"/>
              <a:t>“Creation stories are relationships that help to define </a:t>
            </a:r>
          </a:p>
          <a:p>
            <a:pPr marL="0" indent="0">
              <a:buNone/>
            </a:pPr>
            <a:r>
              <a:rPr lang="en-US" i="1" dirty="0"/>
              <a:t>the nature of the universe and how cultures understand </a:t>
            </a:r>
          </a:p>
          <a:p>
            <a:pPr marL="0" indent="0">
              <a:buNone/>
            </a:pPr>
            <a:r>
              <a:rPr lang="en-US" i="1" dirty="0"/>
              <a:t>the work in which we exist”     </a:t>
            </a:r>
            <a:r>
              <a:rPr lang="en-US" sz="2000" dirty="0"/>
              <a:t>Thomas King, 2003</a:t>
            </a:r>
          </a:p>
          <a:p>
            <a:pPr marL="0" indent="0">
              <a:buNone/>
            </a:pPr>
            <a:endParaRPr lang="en-US" dirty="0"/>
          </a:p>
          <a:p>
            <a:pPr marL="0" indent="0">
              <a:buNone/>
            </a:pPr>
            <a:endParaRPr lang="en-US" dirty="0"/>
          </a:p>
          <a:p>
            <a:pPr marL="0" indent="0">
              <a:buNone/>
            </a:pPr>
            <a:endParaRPr lang="en-US" sz="1800" dirty="0"/>
          </a:p>
          <a:p>
            <a:pPr marL="0" indent="0">
              <a:buNone/>
            </a:pPr>
            <a:endParaRPr lang="en-US" sz="1800" dirty="0"/>
          </a:p>
          <a:p>
            <a:pPr marL="0" indent="0">
              <a:spcBef>
                <a:spcPts val="0"/>
              </a:spcBef>
              <a:buNone/>
            </a:pPr>
            <a:r>
              <a:rPr lang="en-US" sz="1800" dirty="0"/>
              <a:t>Coast Salish Story </a:t>
            </a:r>
          </a:p>
          <a:p>
            <a:pPr marL="0" indent="0">
              <a:spcBef>
                <a:spcPts val="0"/>
              </a:spcBef>
              <a:buNone/>
            </a:pPr>
            <a:r>
              <a:rPr lang="en-US" sz="1800" dirty="0"/>
              <a:t>http://</a:t>
            </a:r>
            <a:r>
              <a:rPr lang="en-US" sz="1800" dirty="0" err="1"/>
              <a:t>www.educatingexcellence.com</a:t>
            </a:r>
            <a:r>
              <a:rPr lang="en-US" sz="1800" dirty="0"/>
              <a:t>/uploads/1/2/3/2/12327484/</a:t>
            </a:r>
            <a:r>
              <a:rPr lang="en-US" sz="1800" dirty="0" err="1"/>
              <a:t>salish_creation_story.pdf</a:t>
            </a:r>
            <a:endParaRPr lang="en-US" sz="1800" dirty="0"/>
          </a:p>
          <a:p>
            <a:pPr marL="0" indent="0">
              <a:lnSpc>
                <a:spcPct val="100000"/>
              </a:lnSpc>
              <a:spcBef>
                <a:spcPts val="0"/>
              </a:spcBef>
              <a:buNone/>
            </a:pPr>
            <a:r>
              <a:rPr lang="en-US" sz="1800" dirty="0"/>
              <a:t>Haida Creation Story </a:t>
            </a:r>
          </a:p>
          <a:p>
            <a:pPr marL="0" indent="0">
              <a:lnSpc>
                <a:spcPct val="100000"/>
              </a:lnSpc>
              <a:spcBef>
                <a:spcPts val="0"/>
              </a:spcBef>
              <a:buNone/>
            </a:pPr>
            <a:r>
              <a:rPr lang="en-US" sz="1800" dirty="0"/>
              <a:t>https://</a:t>
            </a:r>
            <a:r>
              <a:rPr lang="en-US" sz="1800" dirty="0" err="1"/>
              <a:t>www.youtube.com</a:t>
            </a:r>
            <a:r>
              <a:rPr lang="en-US" sz="1800" dirty="0"/>
              <a:t>/</a:t>
            </a:r>
            <a:r>
              <a:rPr lang="en-US" sz="1800" dirty="0" err="1"/>
              <a:t>watch?v</a:t>
            </a:r>
            <a:r>
              <a:rPr lang="en-US" sz="1800" dirty="0"/>
              <a:t>=5f_fkZ3tW3U</a:t>
            </a:r>
          </a:p>
        </p:txBody>
      </p:sp>
      <p:pic>
        <p:nvPicPr>
          <p:cNvPr id="4" name="Picture 3" descr="A group of icons with different symbols&#10;&#10;AI-generated content may be incorrect.">
            <a:extLst>
              <a:ext uri="{FF2B5EF4-FFF2-40B4-BE49-F238E27FC236}">
                <a16:creationId xmlns:a16="http://schemas.microsoft.com/office/drawing/2014/main" id="{E07FAB99-6336-02A4-3BFD-F145F0D5001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
        <p:nvSpPr>
          <p:cNvPr id="7" name="TextBox 6">
            <a:extLst>
              <a:ext uri="{FF2B5EF4-FFF2-40B4-BE49-F238E27FC236}">
                <a16:creationId xmlns:a16="http://schemas.microsoft.com/office/drawing/2014/main" id="{744DA53B-3CCE-E601-9F01-61233FF68233}"/>
              </a:ext>
            </a:extLst>
          </p:cNvPr>
          <p:cNvSpPr txBox="1"/>
          <p:nvPr/>
        </p:nvSpPr>
        <p:spPr>
          <a:xfrm>
            <a:off x="8775332" y="4565119"/>
            <a:ext cx="3416668" cy="230832"/>
          </a:xfrm>
          <a:prstGeom prst="rect">
            <a:avLst/>
          </a:prstGeom>
          <a:noFill/>
        </p:spPr>
        <p:txBody>
          <a:bodyPr wrap="square" rtlCol="0">
            <a:spAutoFit/>
          </a:bodyPr>
          <a:lstStyle/>
          <a:p>
            <a:r>
              <a:rPr lang="en-US" sz="900" dirty="0">
                <a:hlinkClick r:id="rId4" tooltip="https://archive.org/details/TurtleIslandpartI"/>
              </a:rPr>
              <a:t>This Photo</a:t>
            </a:r>
            <a:r>
              <a:rPr lang="en-US" sz="900" dirty="0"/>
              <a:t> by Unknown Author is licensed under </a:t>
            </a:r>
            <a:r>
              <a:rPr lang="en-US" sz="900" dirty="0">
                <a:hlinkClick r:id="rId5" tooltip="https://creativecommons.org/licenses/by-nd/3.0/"/>
              </a:rPr>
              <a:t>CC BY-ND</a:t>
            </a:r>
            <a:endParaRPr lang="en-US" sz="900" dirty="0"/>
          </a:p>
        </p:txBody>
      </p:sp>
      <p:pic>
        <p:nvPicPr>
          <p:cNvPr id="9" name="Picture 8" descr="A painting of a turtle&#10;&#10;AI-generated content may be incorrect.">
            <a:extLst>
              <a:ext uri="{FF2B5EF4-FFF2-40B4-BE49-F238E27FC236}">
                <a16:creationId xmlns:a16="http://schemas.microsoft.com/office/drawing/2014/main" id="{F86DA099-52BB-6EBC-1D30-78CD5F989F44}"/>
              </a:ext>
            </a:extLst>
          </p:cNvPr>
          <p:cNvPicPr>
            <a:picLocks noChangeAspect="1"/>
          </p:cNvPicPr>
          <p:nvPr/>
        </p:nvPicPr>
        <p:blipFill>
          <a:blip r:embed="rId6">
            <a:extLst>
              <a:ext uri="{837473B0-CC2E-450A-ABE3-18F120FF3D39}">
                <a1611:picAttrSrcUrl xmlns:a1611="http://schemas.microsoft.com/office/drawing/2016/11/main" r:id="rId4"/>
              </a:ext>
            </a:extLst>
          </a:blip>
          <a:stretch>
            <a:fillRect/>
          </a:stretch>
        </p:blipFill>
        <p:spPr>
          <a:xfrm>
            <a:off x="8833354" y="2336873"/>
            <a:ext cx="2782330" cy="2102205"/>
          </a:xfrm>
          <a:prstGeom prst="rect">
            <a:avLst/>
          </a:prstGeom>
        </p:spPr>
      </p:pic>
    </p:spTree>
    <p:extLst>
      <p:ext uri="{BB962C8B-B14F-4D97-AF65-F5344CB8AC3E}">
        <p14:creationId xmlns:p14="http://schemas.microsoft.com/office/powerpoint/2010/main" val="276447895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897D74-4DCD-6D36-0DCC-2C355BAD7234}"/>
              </a:ext>
            </a:extLst>
          </p:cNvPr>
          <p:cNvSpPr>
            <a:spLocks noGrp="1"/>
          </p:cNvSpPr>
          <p:nvPr>
            <p:ph type="title"/>
          </p:nvPr>
        </p:nvSpPr>
        <p:spPr/>
        <p:txBody>
          <a:bodyPr/>
          <a:lstStyle/>
          <a:p>
            <a:r>
              <a:rPr lang="en-US" dirty="0"/>
              <a:t>Territories &amp; Regions</a:t>
            </a:r>
          </a:p>
        </p:txBody>
      </p:sp>
      <p:pic>
        <p:nvPicPr>
          <p:cNvPr id="5" name="Content Placeholder 4" descr="A map of the pacific ocean&#10;&#10;AI-generated content may be incorrect.">
            <a:extLst>
              <a:ext uri="{FF2B5EF4-FFF2-40B4-BE49-F238E27FC236}">
                <a16:creationId xmlns:a16="http://schemas.microsoft.com/office/drawing/2014/main" id="{437685F1-AA5A-E1A6-162A-C95E3522542A}"/>
              </a:ext>
            </a:extLst>
          </p:cNvPr>
          <p:cNvPicPr>
            <a:picLocks noGrp="1" noChangeAspect="1"/>
          </p:cNvPicPr>
          <p:nvPr>
            <p:ph idx="1"/>
          </p:nvPr>
        </p:nvPicPr>
        <p:blipFill>
          <a:blip r:embed="rId3">
            <a:extLst>
              <a:ext uri="{837473B0-CC2E-450A-ABE3-18F120FF3D39}">
                <a1611:picAttrSrcUrl xmlns:a1611="http://schemas.microsoft.com/office/drawing/2016/11/main" r:id="rId4"/>
              </a:ext>
            </a:extLst>
          </a:blip>
          <a:stretch>
            <a:fillRect/>
          </a:stretch>
        </p:blipFill>
        <p:spPr>
          <a:xfrm>
            <a:off x="803874" y="2275077"/>
            <a:ext cx="4077045" cy="3904128"/>
          </a:xfrm>
        </p:spPr>
      </p:pic>
      <p:sp>
        <p:nvSpPr>
          <p:cNvPr id="6" name="TextBox 5">
            <a:extLst>
              <a:ext uri="{FF2B5EF4-FFF2-40B4-BE49-F238E27FC236}">
                <a16:creationId xmlns:a16="http://schemas.microsoft.com/office/drawing/2014/main" id="{894154BB-F647-1C14-0C11-1EF73BDDCA89}"/>
              </a:ext>
            </a:extLst>
          </p:cNvPr>
          <p:cNvSpPr txBox="1"/>
          <p:nvPr/>
        </p:nvSpPr>
        <p:spPr>
          <a:xfrm>
            <a:off x="963266" y="6271380"/>
            <a:ext cx="3758259" cy="230832"/>
          </a:xfrm>
          <a:prstGeom prst="rect">
            <a:avLst/>
          </a:prstGeom>
          <a:noFill/>
        </p:spPr>
        <p:txBody>
          <a:bodyPr wrap="square" rtlCol="0">
            <a:spAutoFit/>
          </a:bodyPr>
          <a:lstStyle/>
          <a:p>
            <a:r>
              <a:rPr lang="en-US" sz="900" dirty="0">
                <a:hlinkClick r:id="rId4" tooltip="https://bccampus.ca/2020/01/07/indigenization-guide-acknowledging-traditional-territories/"/>
              </a:rPr>
              <a:t>This Photo</a:t>
            </a:r>
            <a:r>
              <a:rPr lang="en-US" sz="900" dirty="0"/>
              <a:t> by Unknown Author is licensed under </a:t>
            </a:r>
            <a:r>
              <a:rPr lang="en-US" sz="900" dirty="0">
                <a:hlinkClick r:id="rId5" tooltip="https://creativecommons.org/licenses/by/3.0/"/>
              </a:rPr>
              <a:t>CC BY</a:t>
            </a:r>
            <a:endParaRPr lang="en-US" sz="900" dirty="0"/>
          </a:p>
        </p:txBody>
      </p:sp>
      <p:pic>
        <p:nvPicPr>
          <p:cNvPr id="8" name="Picture 7" descr="A map of the north america&#10;&#10;AI-generated content may be incorrect.">
            <a:extLst>
              <a:ext uri="{FF2B5EF4-FFF2-40B4-BE49-F238E27FC236}">
                <a16:creationId xmlns:a16="http://schemas.microsoft.com/office/drawing/2014/main" id="{22125C11-48ED-16BF-C2D1-1E184ABA2EDC}"/>
              </a:ext>
            </a:extLst>
          </p:cNvPr>
          <p:cNvPicPr>
            <a:picLocks noChangeAspect="1"/>
          </p:cNvPicPr>
          <p:nvPr/>
        </p:nvPicPr>
        <p:blipFill>
          <a:blip r:embed="rId6">
            <a:extLst>
              <a:ext uri="{837473B0-CC2E-450A-ABE3-18F120FF3D39}">
                <a1611:picAttrSrcUrl xmlns:a1611="http://schemas.microsoft.com/office/drawing/2016/11/main" r:id="rId7"/>
              </a:ext>
            </a:extLst>
          </a:blip>
          <a:stretch>
            <a:fillRect/>
          </a:stretch>
        </p:blipFill>
        <p:spPr>
          <a:xfrm>
            <a:off x="5696513" y="2275077"/>
            <a:ext cx="5449281" cy="3904107"/>
          </a:xfrm>
          <a:prstGeom prst="rect">
            <a:avLst/>
          </a:prstGeom>
        </p:spPr>
      </p:pic>
      <p:sp>
        <p:nvSpPr>
          <p:cNvPr id="9" name="TextBox 8">
            <a:extLst>
              <a:ext uri="{FF2B5EF4-FFF2-40B4-BE49-F238E27FC236}">
                <a16:creationId xmlns:a16="http://schemas.microsoft.com/office/drawing/2014/main" id="{4E25E7B2-5EE2-D09B-CE1E-0CC541AD22CF}"/>
              </a:ext>
            </a:extLst>
          </p:cNvPr>
          <p:cNvSpPr txBox="1"/>
          <p:nvPr/>
        </p:nvSpPr>
        <p:spPr>
          <a:xfrm>
            <a:off x="6437920" y="6266446"/>
            <a:ext cx="3731692" cy="235766"/>
          </a:xfrm>
          <a:prstGeom prst="rect">
            <a:avLst/>
          </a:prstGeom>
          <a:noFill/>
        </p:spPr>
        <p:txBody>
          <a:bodyPr wrap="square" rtlCol="0">
            <a:spAutoFit/>
          </a:bodyPr>
          <a:lstStyle/>
          <a:p>
            <a:r>
              <a:rPr lang="en-US" sz="900" dirty="0">
                <a:hlinkClick r:id="rId7" tooltip="https://ecampusontario.pressbooks.pub/indigenouseconomics244/chapter/chapter-3-the-standard-of-living-before-european-settlement/"/>
              </a:rPr>
              <a:t>This Photo</a:t>
            </a:r>
            <a:r>
              <a:rPr lang="en-US" sz="900" dirty="0"/>
              <a:t> by Unknown Author is licensed under </a:t>
            </a:r>
            <a:r>
              <a:rPr lang="en-US" sz="900" dirty="0">
                <a:hlinkClick r:id="rId5" tooltip="https://creativecommons.org/licenses/by/3.0/"/>
              </a:rPr>
              <a:t>CC BY</a:t>
            </a:r>
            <a:endParaRPr lang="en-US" sz="900" dirty="0"/>
          </a:p>
        </p:txBody>
      </p:sp>
    </p:spTree>
    <p:extLst>
      <p:ext uri="{BB962C8B-B14F-4D97-AF65-F5344CB8AC3E}">
        <p14:creationId xmlns:p14="http://schemas.microsoft.com/office/powerpoint/2010/main" val="418292747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3508B8-BE7B-B94B-E285-9EE0D94A2D92}"/>
              </a:ext>
            </a:extLst>
          </p:cNvPr>
          <p:cNvSpPr>
            <a:spLocks noGrp="1"/>
          </p:cNvSpPr>
          <p:nvPr>
            <p:ph type="title"/>
          </p:nvPr>
        </p:nvSpPr>
        <p:spPr/>
        <p:txBody>
          <a:bodyPr/>
          <a:lstStyle/>
          <a:p>
            <a:r>
              <a:rPr lang="en-US" dirty="0"/>
              <a:t>Local Nations</a:t>
            </a:r>
          </a:p>
        </p:txBody>
      </p:sp>
      <p:pic>
        <p:nvPicPr>
          <p:cNvPr id="6" name="Content Placeholder 5" descr="Several flags flying in the air&#10;&#10;AI-generated content may be incorrect.">
            <a:extLst>
              <a:ext uri="{FF2B5EF4-FFF2-40B4-BE49-F238E27FC236}">
                <a16:creationId xmlns:a16="http://schemas.microsoft.com/office/drawing/2014/main" id="{3E214689-725D-4B8A-F202-C7AD9E2DF382}"/>
              </a:ext>
            </a:extLst>
          </p:cNvPr>
          <p:cNvPicPr>
            <a:picLocks noGrp="1" noChangeAspect="1"/>
          </p:cNvPicPr>
          <p:nvPr>
            <p:ph idx="1"/>
          </p:nvPr>
        </p:nvPicPr>
        <p:blipFill>
          <a:blip r:embed="rId3">
            <a:extLst>
              <a:ext uri="{837473B0-CC2E-450A-ABE3-18F120FF3D39}">
                <a1611:picAttrSrcUrl xmlns:a1611="http://schemas.microsoft.com/office/drawing/2016/11/main" r:id="rId4"/>
              </a:ext>
            </a:extLst>
          </a:blip>
          <a:stretch>
            <a:fillRect/>
          </a:stretch>
        </p:blipFill>
        <p:spPr>
          <a:xfrm>
            <a:off x="926757" y="2235244"/>
            <a:ext cx="9613861" cy="3597874"/>
          </a:xfrm>
        </p:spPr>
      </p:pic>
      <p:pic>
        <p:nvPicPr>
          <p:cNvPr id="4" name="Picture 3" descr="A group of icons with different symbols&#10;&#10;AI-generated content may be incorrect.">
            <a:extLst>
              <a:ext uri="{FF2B5EF4-FFF2-40B4-BE49-F238E27FC236}">
                <a16:creationId xmlns:a16="http://schemas.microsoft.com/office/drawing/2014/main" id="{E29EECE7-34E3-B1A6-8B88-47A4BB8C5DE6}"/>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
        <p:nvSpPr>
          <p:cNvPr id="7" name="TextBox 6">
            <a:extLst>
              <a:ext uri="{FF2B5EF4-FFF2-40B4-BE49-F238E27FC236}">
                <a16:creationId xmlns:a16="http://schemas.microsoft.com/office/drawing/2014/main" id="{812F1242-1E3E-046F-47C7-EC0D70DA588C}"/>
              </a:ext>
            </a:extLst>
          </p:cNvPr>
          <p:cNvSpPr txBox="1"/>
          <p:nvPr/>
        </p:nvSpPr>
        <p:spPr>
          <a:xfrm>
            <a:off x="1519881" y="5873940"/>
            <a:ext cx="8774301" cy="230832"/>
          </a:xfrm>
          <a:prstGeom prst="rect">
            <a:avLst/>
          </a:prstGeom>
          <a:noFill/>
        </p:spPr>
        <p:txBody>
          <a:bodyPr wrap="square" rtlCol="0">
            <a:spAutoFit/>
          </a:bodyPr>
          <a:lstStyle/>
          <a:p>
            <a:r>
              <a:rPr lang="en-US" sz="900">
                <a:hlinkClick r:id="rId4" tooltip="https://miss604.com/2023/05/musqueam-squamish-and-tsleil-waututh-flags-at-stanley-park/"/>
              </a:rPr>
              <a:t>This Photo</a:t>
            </a:r>
            <a:r>
              <a:rPr lang="en-US" sz="900"/>
              <a:t> by Unknown Author is licensed under </a:t>
            </a:r>
            <a:r>
              <a:rPr lang="en-US" sz="900">
                <a:hlinkClick r:id="rId6" tooltip="https://creativecommons.org/licenses/by-nc-sa/3.0/"/>
              </a:rPr>
              <a:t>CC BY-SA-NC</a:t>
            </a:r>
            <a:endParaRPr lang="en-US" sz="900"/>
          </a:p>
        </p:txBody>
      </p:sp>
    </p:spTree>
    <p:extLst>
      <p:ext uri="{BB962C8B-B14F-4D97-AF65-F5344CB8AC3E}">
        <p14:creationId xmlns:p14="http://schemas.microsoft.com/office/powerpoint/2010/main" val="424699294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6237D77-6F1B-D6C1-2278-D11E01277BF3}"/>
              </a:ext>
            </a:extLst>
          </p:cNvPr>
          <p:cNvSpPr>
            <a:spLocks noGrp="1"/>
          </p:cNvSpPr>
          <p:nvPr>
            <p:ph type="title"/>
          </p:nvPr>
        </p:nvSpPr>
        <p:spPr/>
        <p:txBody>
          <a:bodyPr/>
          <a:lstStyle/>
          <a:p>
            <a:r>
              <a:rPr lang="en-US" dirty="0"/>
              <a:t>Check Your Knowledge</a:t>
            </a:r>
          </a:p>
        </p:txBody>
      </p:sp>
      <p:sp>
        <p:nvSpPr>
          <p:cNvPr id="3" name="Content Placeholder 2">
            <a:extLst>
              <a:ext uri="{FF2B5EF4-FFF2-40B4-BE49-F238E27FC236}">
                <a16:creationId xmlns:a16="http://schemas.microsoft.com/office/drawing/2014/main" id="{895B03DA-3401-59CB-F373-3E1C34E38FC9}"/>
              </a:ext>
            </a:extLst>
          </p:cNvPr>
          <p:cNvSpPr>
            <a:spLocks noGrp="1"/>
          </p:cNvSpPr>
          <p:nvPr>
            <p:ph idx="1"/>
          </p:nvPr>
        </p:nvSpPr>
        <p:spPr/>
        <p:txBody>
          <a:bodyPr/>
          <a:lstStyle/>
          <a:p>
            <a:pPr marL="457200" indent="-457200">
              <a:buFont typeface="+mj-lt"/>
              <a:buAutoNum type="arabicPeriod"/>
            </a:pPr>
            <a:r>
              <a:rPr lang="en-US" sz="2800" dirty="0"/>
              <a:t>Who can and should offer a Land Acknowledgement?</a:t>
            </a:r>
          </a:p>
          <a:p>
            <a:pPr marL="457200" indent="-457200">
              <a:buFont typeface="+mj-lt"/>
              <a:buAutoNum type="arabicPeriod"/>
            </a:pPr>
            <a:r>
              <a:rPr lang="en-US" sz="2800" dirty="0"/>
              <a:t>How many people in BC self-identify as </a:t>
            </a:r>
            <a:r>
              <a:rPr lang="en-US" sz="2800" dirty="0" err="1"/>
              <a:t>Indigeous</a:t>
            </a:r>
            <a:r>
              <a:rPr lang="en-US" sz="2800" dirty="0"/>
              <a:t>?</a:t>
            </a:r>
          </a:p>
          <a:p>
            <a:pPr marL="457200" indent="-457200">
              <a:buFont typeface="+mj-lt"/>
              <a:buAutoNum type="arabicPeriod"/>
            </a:pPr>
            <a:r>
              <a:rPr lang="en-US" sz="2800" dirty="0"/>
              <a:t>Who determines if one is Indigenous?</a:t>
            </a:r>
          </a:p>
          <a:p>
            <a:pPr marL="457200" indent="-457200">
              <a:buFont typeface="+mj-lt"/>
              <a:buAutoNum type="arabicPeriod"/>
            </a:pPr>
            <a:r>
              <a:rPr lang="en-US" sz="2800" dirty="0"/>
              <a:t>What does Inuit mean?</a:t>
            </a:r>
          </a:p>
          <a:p>
            <a:pPr marL="457200" indent="-457200">
              <a:buFont typeface="+mj-lt"/>
              <a:buAutoNum type="arabicPeriod"/>
            </a:pPr>
            <a:r>
              <a:rPr lang="en-US" sz="2800" dirty="0"/>
              <a:t>Name the symbol on the Metis flag?</a:t>
            </a:r>
          </a:p>
          <a:p>
            <a:pPr marL="0" indent="0">
              <a:buNone/>
            </a:pPr>
            <a:endParaRPr lang="en-US" dirty="0"/>
          </a:p>
          <a:p>
            <a:pPr marL="0" indent="0">
              <a:buNone/>
            </a:pPr>
            <a:endParaRPr lang="en-US" dirty="0"/>
          </a:p>
        </p:txBody>
      </p:sp>
    </p:spTree>
    <p:extLst>
      <p:ext uri="{BB962C8B-B14F-4D97-AF65-F5344CB8AC3E}">
        <p14:creationId xmlns:p14="http://schemas.microsoft.com/office/powerpoint/2010/main" val="17454322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71A9E2-299D-9D29-47DE-94539A52FD84}"/>
              </a:ext>
            </a:extLst>
          </p:cNvPr>
          <p:cNvSpPr>
            <a:spLocks noGrp="1"/>
          </p:cNvSpPr>
          <p:nvPr>
            <p:ph type="title"/>
          </p:nvPr>
        </p:nvSpPr>
        <p:spPr/>
        <p:txBody>
          <a:bodyPr/>
          <a:lstStyle/>
          <a:p>
            <a:r>
              <a:rPr lang="en-US" dirty="0"/>
              <a:t>Break	</a:t>
            </a:r>
          </a:p>
        </p:txBody>
      </p:sp>
      <p:sp>
        <p:nvSpPr>
          <p:cNvPr id="6" name="Content Placeholder 5">
            <a:extLst>
              <a:ext uri="{FF2B5EF4-FFF2-40B4-BE49-F238E27FC236}">
                <a16:creationId xmlns:a16="http://schemas.microsoft.com/office/drawing/2014/main" id="{825CC1C2-C486-985E-062B-EC7E9856CD03}"/>
              </a:ext>
            </a:extLst>
          </p:cNvPr>
          <p:cNvSpPr>
            <a:spLocks noGrp="1"/>
          </p:cNvSpPr>
          <p:nvPr>
            <p:ph idx="1"/>
          </p:nvPr>
        </p:nvSpPr>
        <p:spPr/>
        <p:txBody>
          <a:bodyPr/>
          <a:lstStyle/>
          <a:p>
            <a:pPr marL="0" indent="0">
              <a:buNone/>
            </a:pPr>
            <a:r>
              <a:rPr lang="en-US" dirty="0"/>
              <a:t>Let’s take a 15-minute refreshment break</a:t>
            </a:r>
          </a:p>
          <a:p>
            <a:pPr marL="0" indent="0">
              <a:buNone/>
            </a:pPr>
            <a:endParaRPr lang="en-US" dirty="0"/>
          </a:p>
          <a:p>
            <a:pPr marL="0" indent="0">
              <a:buNone/>
            </a:pPr>
            <a:endParaRPr lang="en-US" dirty="0"/>
          </a:p>
        </p:txBody>
      </p:sp>
      <p:pic>
        <p:nvPicPr>
          <p:cNvPr id="7" name="Picture 6">
            <a:extLst>
              <a:ext uri="{FF2B5EF4-FFF2-40B4-BE49-F238E27FC236}">
                <a16:creationId xmlns:a16="http://schemas.microsoft.com/office/drawing/2014/main" id="{C2F2FC9D-F22A-6BE5-2885-7803A706F97F}"/>
              </a:ext>
            </a:extLst>
          </p:cNvPr>
          <p:cNvPicPr>
            <a:picLocks noChangeAspect="1"/>
          </p:cNvPicPr>
          <p:nvPr/>
        </p:nvPicPr>
        <p:blipFill>
          <a:blip r:embed="rId3"/>
          <a:stretch>
            <a:fillRect/>
          </a:stretch>
        </p:blipFill>
        <p:spPr>
          <a:xfrm>
            <a:off x="6983542" y="1599296"/>
            <a:ext cx="3449782" cy="4597913"/>
          </a:xfrm>
          <a:prstGeom prst="rect">
            <a:avLst/>
          </a:prstGeom>
        </p:spPr>
      </p:pic>
    </p:spTree>
    <p:extLst>
      <p:ext uri="{BB962C8B-B14F-4D97-AF65-F5344CB8AC3E}">
        <p14:creationId xmlns:p14="http://schemas.microsoft.com/office/powerpoint/2010/main" val="54812173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07E6CF-6162-6654-1BBE-7A1B9A0D2166}"/>
              </a:ext>
            </a:extLst>
          </p:cNvPr>
          <p:cNvSpPr>
            <a:spLocks noGrp="1"/>
          </p:cNvSpPr>
          <p:nvPr>
            <p:ph type="title"/>
          </p:nvPr>
        </p:nvSpPr>
        <p:spPr/>
        <p:txBody>
          <a:bodyPr/>
          <a:lstStyle/>
          <a:p>
            <a:r>
              <a:rPr lang="en-US" dirty="0"/>
              <a:t>Laws &amp; Policies</a:t>
            </a:r>
          </a:p>
        </p:txBody>
      </p:sp>
      <p:sp>
        <p:nvSpPr>
          <p:cNvPr id="3" name="Content Placeholder 2">
            <a:extLst>
              <a:ext uri="{FF2B5EF4-FFF2-40B4-BE49-F238E27FC236}">
                <a16:creationId xmlns:a16="http://schemas.microsoft.com/office/drawing/2014/main" id="{C800D1D8-2560-9DCF-0013-2A75E41E5A21}"/>
              </a:ext>
            </a:extLst>
          </p:cNvPr>
          <p:cNvSpPr>
            <a:spLocks noGrp="1"/>
          </p:cNvSpPr>
          <p:nvPr>
            <p:ph idx="1"/>
          </p:nvPr>
        </p:nvSpPr>
        <p:spPr>
          <a:xfrm>
            <a:off x="426721" y="2336873"/>
            <a:ext cx="9867462" cy="3599316"/>
          </a:xfrm>
        </p:spPr>
        <p:txBody>
          <a:bodyPr>
            <a:normAutofit/>
          </a:bodyPr>
          <a:lstStyle/>
          <a:p>
            <a:r>
              <a:rPr lang="en-US" sz="2800" dirty="0"/>
              <a:t>The Indian Act (1876)</a:t>
            </a:r>
          </a:p>
          <a:p>
            <a:r>
              <a:rPr lang="en-US" sz="2800" dirty="0"/>
              <a:t>Royal Commission on Aboriginal Peoples (1991)</a:t>
            </a:r>
          </a:p>
          <a:p>
            <a:r>
              <a:rPr lang="en-US" sz="2800" dirty="0"/>
              <a:t>United Nations Declaration on the Rights of Indigenous Peoples (2007, UN)</a:t>
            </a:r>
          </a:p>
          <a:p>
            <a:r>
              <a:rPr lang="en-US" sz="2800" dirty="0"/>
              <a:t>Truth &amp; Reconciliation Commission Calls to Action (2015)</a:t>
            </a:r>
          </a:p>
        </p:txBody>
      </p:sp>
    </p:spTree>
    <p:extLst>
      <p:ext uri="{BB962C8B-B14F-4D97-AF65-F5344CB8AC3E}">
        <p14:creationId xmlns:p14="http://schemas.microsoft.com/office/powerpoint/2010/main" val="372602379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923AE5-5216-AA38-0A9D-16D6ED4268A1}"/>
              </a:ext>
            </a:extLst>
          </p:cNvPr>
          <p:cNvSpPr>
            <a:spLocks noGrp="1"/>
          </p:cNvSpPr>
          <p:nvPr>
            <p:ph type="title"/>
          </p:nvPr>
        </p:nvSpPr>
        <p:spPr/>
        <p:txBody>
          <a:bodyPr/>
          <a:lstStyle/>
          <a:p>
            <a:r>
              <a:rPr lang="en-US" dirty="0"/>
              <a:t>Indian Act</a:t>
            </a:r>
          </a:p>
        </p:txBody>
      </p:sp>
      <p:sp>
        <p:nvSpPr>
          <p:cNvPr id="3" name="Content Placeholder 2">
            <a:extLst>
              <a:ext uri="{FF2B5EF4-FFF2-40B4-BE49-F238E27FC236}">
                <a16:creationId xmlns:a16="http://schemas.microsoft.com/office/drawing/2014/main" id="{7AAB21DE-44C7-3EEC-F2E6-6A5717D61023}"/>
              </a:ext>
            </a:extLst>
          </p:cNvPr>
          <p:cNvSpPr>
            <a:spLocks noGrp="1"/>
          </p:cNvSpPr>
          <p:nvPr>
            <p:ph idx="1"/>
          </p:nvPr>
        </p:nvSpPr>
        <p:spPr>
          <a:xfrm>
            <a:off x="350521" y="2336873"/>
            <a:ext cx="11363762" cy="3599316"/>
          </a:xfrm>
        </p:spPr>
        <p:txBody>
          <a:bodyPr>
            <a:normAutofit/>
          </a:bodyPr>
          <a:lstStyle/>
          <a:p>
            <a:r>
              <a:rPr lang="en-US" dirty="0"/>
              <a:t>Created and came into force in 1876 &amp; has been amended many times</a:t>
            </a:r>
          </a:p>
          <a:p>
            <a:r>
              <a:rPr lang="en-US" dirty="0"/>
              <a:t>The goal was to assimilate Indigenous peoples into Euro-Canadian society</a:t>
            </a:r>
          </a:p>
          <a:p>
            <a:r>
              <a:rPr lang="en-US" dirty="0"/>
              <a:t>It governs the lives of Indigenous peoples</a:t>
            </a:r>
          </a:p>
          <a:p>
            <a:r>
              <a:rPr lang="en-US" dirty="0"/>
              <a:t>2013 the Federal Court ruled to change definition of Indian to include Métis and non-status Indians</a:t>
            </a:r>
          </a:p>
          <a:p>
            <a:r>
              <a:rPr lang="en-US" dirty="0"/>
              <a:t>Has imposed many oppressive policies</a:t>
            </a:r>
          </a:p>
          <a:p>
            <a:pPr marL="0" indent="0">
              <a:buNone/>
            </a:pPr>
            <a:r>
              <a:rPr lang="en-US" sz="2800" dirty="0">
                <a:hlinkClick r:id="rId3"/>
              </a:rPr>
              <a:t>https://</a:t>
            </a:r>
            <a:r>
              <a:rPr lang="en-US" sz="2800" dirty="0" err="1">
                <a:hlinkClick r:id="rId3"/>
              </a:rPr>
              <a:t>www.youtube.com</a:t>
            </a:r>
            <a:r>
              <a:rPr lang="en-US" sz="2800" dirty="0">
                <a:hlinkClick r:id="rId3"/>
              </a:rPr>
              <a:t>/</a:t>
            </a:r>
            <a:r>
              <a:rPr lang="en-US" sz="2800" dirty="0" err="1">
                <a:hlinkClick r:id="rId3"/>
              </a:rPr>
              <a:t>watch?v</a:t>
            </a:r>
            <a:r>
              <a:rPr lang="en-US" sz="2800" dirty="0">
                <a:hlinkClick r:id="rId3"/>
              </a:rPr>
              <a:t>=</a:t>
            </a:r>
            <a:r>
              <a:rPr lang="en-US" sz="2800" dirty="0" err="1">
                <a:hlinkClick r:id="rId3"/>
              </a:rPr>
              <a:t>iUPUHiDHxRQ</a:t>
            </a:r>
            <a:endParaRPr lang="en-US" sz="2800" dirty="0"/>
          </a:p>
        </p:txBody>
      </p:sp>
      <p:pic>
        <p:nvPicPr>
          <p:cNvPr id="4" name="Picture 3" descr="A group of icons with different symbols&#10;&#10;AI-generated content may be incorrect.">
            <a:extLst>
              <a:ext uri="{FF2B5EF4-FFF2-40B4-BE49-F238E27FC236}">
                <a16:creationId xmlns:a16="http://schemas.microsoft.com/office/drawing/2014/main" id="{A9C5A908-FA82-3702-7902-CD4174796018}"/>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
        <p:nvSpPr>
          <p:cNvPr id="5" name="TextBox 4">
            <a:extLst>
              <a:ext uri="{FF2B5EF4-FFF2-40B4-BE49-F238E27FC236}">
                <a16:creationId xmlns:a16="http://schemas.microsoft.com/office/drawing/2014/main" id="{EAE9DF60-3D1E-1CF0-7133-8429931B5DD0}"/>
              </a:ext>
            </a:extLst>
          </p:cNvPr>
          <p:cNvSpPr txBox="1"/>
          <p:nvPr/>
        </p:nvSpPr>
        <p:spPr>
          <a:xfrm>
            <a:off x="350522" y="5936189"/>
            <a:ext cx="11195716" cy="738664"/>
          </a:xfrm>
          <a:prstGeom prst="rect">
            <a:avLst/>
          </a:prstGeom>
          <a:noFill/>
        </p:spPr>
        <p:txBody>
          <a:bodyPr wrap="square" rtlCol="0">
            <a:spAutoFit/>
          </a:bodyPr>
          <a:lstStyle/>
          <a:p>
            <a:pPr lvl="0"/>
            <a:r>
              <a:rPr lang="en-CA" sz="1400" u="sng"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hlinkClick r:id="rId5">
                  <a:extLst>
                    <a:ext uri="{A12FA001-AC4F-418D-AE19-62706E023703}">
                      <ahyp:hlinkClr xmlns:ahyp="http://schemas.microsoft.com/office/drawing/2018/hyperlinkcolor" val="tx"/>
                    </a:ext>
                  </a:extLst>
                </a:hlinkClick>
              </a:rPr>
              <a:t>https://www.thecanadianencyclopedia.ca/en/timeline/the-indian-act#:~:text=The%20Indian%20Act%20is%20the,power%20on%2012%20April%201876</a:t>
            </a:r>
            <a:r>
              <a:rPr lang="en-CA" sz="1400"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rPr>
              <a:t>.</a:t>
            </a:r>
          </a:p>
          <a:p>
            <a:r>
              <a:rPr lang="en-CA" sz="14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rPr>
              <a:t>https://www150.statcan.gc.ca/n1/daily-</a:t>
            </a:r>
            <a:r>
              <a:rPr lang="en-CA" sz="1400" dirty="0" err="1">
                <a:solidFill>
                  <a:srgbClr val="FFC000"/>
                </a:solidFill>
                <a:effectLst/>
                <a:latin typeface="Aptos" panose="020B0004020202020204" pitchFamily="34" charset="0"/>
                <a:ea typeface="Aptos" panose="020B0004020202020204" pitchFamily="34" charset="0"/>
                <a:cs typeface="Times New Roman" panose="02020603050405020304" pitchFamily="18" charset="0"/>
              </a:rPr>
              <a:t>quotidien</a:t>
            </a:r>
            <a:r>
              <a:rPr lang="en-CA" sz="14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rPr>
              <a:t>/220921/mc-a001-eng.htm</a:t>
            </a:r>
            <a:r>
              <a:rPr lang="en-CA" sz="1400" dirty="0">
                <a:solidFill>
                  <a:srgbClr val="FFC000"/>
                </a:solidFill>
                <a:effectLst/>
              </a:rPr>
              <a:t> </a:t>
            </a:r>
            <a:endParaRPr lang="en-US" sz="1400" dirty="0">
              <a:solidFill>
                <a:srgbClr val="FFC000"/>
              </a:solidFill>
            </a:endParaRPr>
          </a:p>
        </p:txBody>
      </p:sp>
    </p:spTree>
    <p:extLst>
      <p:ext uri="{BB962C8B-B14F-4D97-AF65-F5344CB8AC3E}">
        <p14:creationId xmlns:p14="http://schemas.microsoft.com/office/powerpoint/2010/main" val="277160423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954AE1E-80F5-2ED2-C6A7-D00FCE519CEA}"/>
              </a:ext>
            </a:extLst>
          </p:cNvPr>
          <p:cNvSpPr>
            <a:spLocks noGrp="1"/>
          </p:cNvSpPr>
          <p:nvPr>
            <p:ph type="title"/>
          </p:nvPr>
        </p:nvSpPr>
        <p:spPr/>
        <p:txBody>
          <a:bodyPr/>
          <a:lstStyle/>
          <a:p>
            <a:r>
              <a:rPr lang="en-US" dirty="0"/>
              <a:t>Indian Act</a:t>
            </a:r>
          </a:p>
        </p:txBody>
      </p:sp>
      <p:sp>
        <p:nvSpPr>
          <p:cNvPr id="3" name="Content Placeholder 2">
            <a:extLst>
              <a:ext uri="{FF2B5EF4-FFF2-40B4-BE49-F238E27FC236}">
                <a16:creationId xmlns:a16="http://schemas.microsoft.com/office/drawing/2014/main" id="{B249ED73-A07D-0B1D-4FEB-3CF299AD40CE}"/>
              </a:ext>
            </a:extLst>
          </p:cNvPr>
          <p:cNvSpPr>
            <a:spLocks noGrp="1"/>
          </p:cNvSpPr>
          <p:nvPr>
            <p:ph idx="1"/>
          </p:nvPr>
        </p:nvSpPr>
        <p:spPr/>
        <p:txBody>
          <a:bodyPr/>
          <a:lstStyle/>
          <a:p>
            <a:pPr marL="0" indent="0">
              <a:buNone/>
            </a:pPr>
            <a:r>
              <a:rPr lang="en-US" sz="3200" dirty="0"/>
              <a:t>4 Main Policies of the Indian Act </a:t>
            </a:r>
            <a:r>
              <a:rPr lang="en-US" sz="3200" dirty="0">
                <a:sym typeface="Wingdings" pitchFamily="2" charset="2"/>
              </a:rPr>
              <a:t></a:t>
            </a:r>
            <a:endParaRPr lang="en-US" sz="3200" dirty="0"/>
          </a:p>
          <a:p>
            <a:pPr marL="0" indent="0">
              <a:buNone/>
            </a:pPr>
            <a:r>
              <a:rPr lang="en-US" sz="3200" dirty="0"/>
              <a:t>	</a:t>
            </a:r>
          </a:p>
          <a:p>
            <a:r>
              <a:rPr lang="en-US" sz="3200" dirty="0"/>
              <a:t>Residential Schools</a:t>
            </a:r>
          </a:p>
          <a:p>
            <a:r>
              <a:rPr lang="en-US" sz="3200" dirty="0"/>
              <a:t>Reserve System</a:t>
            </a:r>
          </a:p>
          <a:p>
            <a:r>
              <a:rPr lang="en-US" sz="3200" dirty="0"/>
              <a:t>Definition of who is an Indian</a:t>
            </a:r>
          </a:p>
          <a:p>
            <a:r>
              <a:rPr lang="en-US" sz="3200" dirty="0"/>
              <a:t>Imposed system of governance </a:t>
            </a:r>
          </a:p>
          <a:p>
            <a:pPr marL="0" indent="0">
              <a:buNone/>
            </a:pPr>
            <a:endParaRPr lang="en-US" dirty="0"/>
          </a:p>
          <a:p>
            <a:pPr marL="0" indent="0">
              <a:buNone/>
            </a:pPr>
            <a:endParaRPr lang="en-US" dirty="0"/>
          </a:p>
        </p:txBody>
      </p:sp>
      <p:sp>
        <p:nvSpPr>
          <p:cNvPr id="4" name="TextBox 3">
            <a:extLst>
              <a:ext uri="{FF2B5EF4-FFF2-40B4-BE49-F238E27FC236}">
                <a16:creationId xmlns:a16="http://schemas.microsoft.com/office/drawing/2014/main" id="{EFE783C1-1F4A-582E-FA21-B6801AB3164E}"/>
              </a:ext>
            </a:extLst>
          </p:cNvPr>
          <p:cNvSpPr txBox="1"/>
          <p:nvPr/>
        </p:nvSpPr>
        <p:spPr>
          <a:xfrm>
            <a:off x="853053" y="6069564"/>
            <a:ext cx="4943959" cy="307777"/>
          </a:xfrm>
          <a:prstGeom prst="rect">
            <a:avLst/>
          </a:prstGeom>
          <a:noFill/>
        </p:spPr>
        <p:txBody>
          <a:bodyPr wrap="square" rtlCol="0">
            <a:spAutoFit/>
          </a:bodyPr>
          <a:lstStyle/>
          <a:p>
            <a:r>
              <a:rPr lang="en-US" sz="1400" dirty="0" err="1">
                <a:solidFill>
                  <a:srgbClr val="FFC000"/>
                </a:solidFill>
              </a:rPr>
              <a:t>K.Wilson</a:t>
            </a:r>
            <a:r>
              <a:rPr lang="en-US" sz="1400" dirty="0">
                <a:solidFill>
                  <a:srgbClr val="FFC000"/>
                </a:solidFill>
              </a:rPr>
              <a:t>. CNST 1120_202010</a:t>
            </a:r>
          </a:p>
        </p:txBody>
      </p:sp>
    </p:spTree>
    <p:extLst>
      <p:ext uri="{BB962C8B-B14F-4D97-AF65-F5344CB8AC3E}">
        <p14:creationId xmlns:p14="http://schemas.microsoft.com/office/powerpoint/2010/main" val="27192512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7147B96-E056-E0DF-5D88-5B22F7BC905E}"/>
              </a:ext>
            </a:extLst>
          </p:cNvPr>
          <p:cNvSpPr>
            <a:spLocks noGrp="1"/>
          </p:cNvSpPr>
          <p:nvPr>
            <p:ph type="title"/>
          </p:nvPr>
        </p:nvSpPr>
        <p:spPr>
          <a:xfrm>
            <a:off x="182881" y="753228"/>
            <a:ext cx="10111302" cy="1080938"/>
          </a:xfrm>
        </p:spPr>
        <p:txBody>
          <a:bodyPr/>
          <a:lstStyle/>
          <a:p>
            <a:r>
              <a:rPr lang="en-US" dirty="0"/>
              <a:t>Royal Commission on Aboriginal Peoples (RCAP)</a:t>
            </a:r>
          </a:p>
        </p:txBody>
      </p:sp>
      <p:sp>
        <p:nvSpPr>
          <p:cNvPr id="3" name="Content Placeholder 2">
            <a:extLst>
              <a:ext uri="{FF2B5EF4-FFF2-40B4-BE49-F238E27FC236}">
                <a16:creationId xmlns:a16="http://schemas.microsoft.com/office/drawing/2014/main" id="{0675A22D-77C1-128E-03EC-5E32ED7DD2F8}"/>
              </a:ext>
            </a:extLst>
          </p:cNvPr>
          <p:cNvSpPr>
            <a:spLocks noGrp="1"/>
          </p:cNvSpPr>
          <p:nvPr>
            <p:ph idx="1"/>
          </p:nvPr>
        </p:nvSpPr>
        <p:spPr/>
        <p:txBody>
          <a:bodyPr/>
          <a:lstStyle/>
          <a:p>
            <a:r>
              <a:rPr lang="en-US" dirty="0"/>
              <a:t>Established in 1991</a:t>
            </a:r>
          </a:p>
          <a:p>
            <a:r>
              <a:rPr lang="en-US" dirty="0"/>
              <a:t>Purpose of investigating the relationship between Indigenous peoples and the Government of Canada</a:t>
            </a:r>
          </a:p>
          <a:p>
            <a:r>
              <a:rPr lang="en-US" dirty="0"/>
              <a:t>178 days of public hearings and 96 community visits to produce the Report of the Royal Commission on Aboriginal Peoples</a:t>
            </a:r>
          </a:p>
          <a:p>
            <a:r>
              <a:rPr lang="en-US" dirty="0"/>
              <a:t>The report included a long list of recommendations</a:t>
            </a:r>
          </a:p>
          <a:p>
            <a:r>
              <a:rPr lang="en-US" dirty="0"/>
              <a:t>Four principles were significant to a renewed relationship: mutual recognition, mutual respect, sharing and mutual responsibility</a:t>
            </a:r>
          </a:p>
        </p:txBody>
      </p:sp>
      <p:sp>
        <p:nvSpPr>
          <p:cNvPr id="4" name="TextBox 3">
            <a:extLst>
              <a:ext uri="{FF2B5EF4-FFF2-40B4-BE49-F238E27FC236}">
                <a16:creationId xmlns:a16="http://schemas.microsoft.com/office/drawing/2014/main" id="{4AE224B3-C5BF-3D00-2BD4-0CF1AAD947B4}"/>
              </a:ext>
            </a:extLst>
          </p:cNvPr>
          <p:cNvSpPr txBox="1"/>
          <p:nvPr/>
        </p:nvSpPr>
        <p:spPr>
          <a:xfrm>
            <a:off x="829264" y="5842337"/>
            <a:ext cx="8818536" cy="1015663"/>
          </a:xfrm>
          <a:prstGeom prst="rect">
            <a:avLst/>
          </a:prstGeom>
          <a:noFill/>
        </p:spPr>
        <p:txBody>
          <a:bodyPr wrap="square" rtlCol="0">
            <a:spAutoFit/>
          </a:bodyPr>
          <a:lstStyle/>
          <a:p>
            <a:r>
              <a:rPr lang="en-CA" sz="1400"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rPr>
              <a:t>https://</a:t>
            </a:r>
            <a:r>
              <a:rPr lang="en-CA" sz="1400" kern="100" dirty="0" err="1">
                <a:solidFill>
                  <a:srgbClr val="FFC000"/>
                </a:solidFill>
                <a:effectLst/>
                <a:latin typeface="Aptos" panose="020B0004020202020204" pitchFamily="34" charset="0"/>
                <a:ea typeface="Aptos" panose="020B0004020202020204" pitchFamily="34" charset="0"/>
                <a:cs typeface="Times New Roman" panose="02020603050405020304" pitchFamily="18" charset="0"/>
              </a:rPr>
              <a:t>www.thecanadianencyclopedia.ca</a:t>
            </a:r>
            <a:r>
              <a:rPr lang="en-CA" sz="1400"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rPr>
              <a:t>/</a:t>
            </a:r>
            <a:r>
              <a:rPr lang="en-CA" sz="1400" kern="100" dirty="0" err="1">
                <a:solidFill>
                  <a:srgbClr val="FFC000"/>
                </a:solidFill>
                <a:effectLst/>
                <a:latin typeface="Aptos" panose="020B0004020202020204" pitchFamily="34" charset="0"/>
                <a:ea typeface="Aptos" panose="020B0004020202020204" pitchFamily="34" charset="0"/>
                <a:cs typeface="Times New Roman" panose="02020603050405020304" pitchFamily="18" charset="0"/>
              </a:rPr>
              <a:t>en</a:t>
            </a:r>
            <a:r>
              <a:rPr lang="en-CA" sz="1400"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rPr>
              <a:t>/article/royal-commission-on-aboriginal-peoples</a:t>
            </a:r>
          </a:p>
          <a:p>
            <a:r>
              <a:rPr lang="en-CA" sz="1400" u="sng"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hlinkClick r:id="rId3">
                  <a:extLst>
                    <a:ext uri="{A12FA001-AC4F-418D-AE19-62706E023703}">
                      <ahyp:hlinkClr xmlns:ahyp="http://schemas.microsoft.com/office/drawing/2018/hyperlinkcolor" val="tx"/>
                    </a:ext>
                  </a:extLst>
                </a:hlinkClick>
              </a:rPr>
              <a:t>https://www.bac-lac.gc.ca/eng/discover/aboriginal-heritage/royal-commission-aboriginal-peoples/Pages/introduction.aspx</a:t>
            </a:r>
            <a:endParaRPr lang="en-CA" sz="1400"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300432352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A7369-CAB0-5BF4-5025-9CCFD1586DC9}"/>
              </a:ext>
            </a:extLst>
          </p:cNvPr>
          <p:cNvSpPr>
            <a:spLocks noGrp="1"/>
          </p:cNvSpPr>
          <p:nvPr>
            <p:ph type="title"/>
          </p:nvPr>
        </p:nvSpPr>
        <p:spPr/>
        <p:txBody>
          <a:bodyPr/>
          <a:lstStyle/>
          <a:p>
            <a:r>
              <a:rPr lang="en-US" dirty="0"/>
              <a:t>United Nations Declaration on the Rights of Indigenous Peoples (UNDRIP)	</a:t>
            </a:r>
          </a:p>
        </p:txBody>
      </p:sp>
      <p:sp>
        <p:nvSpPr>
          <p:cNvPr id="3" name="Content Placeholder 2">
            <a:extLst>
              <a:ext uri="{FF2B5EF4-FFF2-40B4-BE49-F238E27FC236}">
                <a16:creationId xmlns:a16="http://schemas.microsoft.com/office/drawing/2014/main" id="{8C06328A-9733-94A0-F204-64C427A009EE}"/>
              </a:ext>
            </a:extLst>
          </p:cNvPr>
          <p:cNvSpPr>
            <a:spLocks noGrp="1"/>
          </p:cNvSpPr>
          <p:nvPr>
            <p:ph idx="1"/>
          </p:nvPr>
        </p:nvSpPr>
        <p:spPr>
          <a:xfrm>
            <a:off x="680321" y="2336873"/>
            <a:ext cx="10958906" cy="3599316"/>
          </a:xfrm>
        </p:spPr>
        <p:txBody>
          <a:bodyPr>
            <a:normAutofit lnSpcReduction="10000"/>
          </a:bodyPr>
          <a:lstStyle/>
          <a:p>
            <a:pPr marL="0" indent="0">
              <a:buNone/>
            </a:pPr>
            <a:r>
              <a:rPr lang="en-CA" sz="3000" kern="100" dirty="0">
                <a:effectLst/>
                <a:latin typeface="Aptos" panose="020B0004020202020204" pitchFamily="34" charset="0"/>
                <a:ea typeface="Aptos" panose="020B0004020202020204" pitchFamily="34" charset="0"/>
                <a:cs typeface="Times New Roman" panose="02020603050405020304" pitchFamily="18" charset="0"/>
              </a:rPr>
              <a:t>September 13, 2007 the United Nations adopted an International Declaration on the Rights of Indigenous Peoples</a:t>
            </a:r>
          </a:p>
          <a:p>
            <a:pPr marL="0" indent="0">
              <a:buNone/>
            </a:pPr>
            <a:endParaRPr lang="en-CA" sz="3000" kern="100" dirty="0">
              <a:effectLst/>
              <a:latin typeface="Aptos" panose="020B0004020202020204" pitchFamily="34" charset="0"/>
              <a:ea typeface="Aptos" panose="020B0004020202020204" pitchFamily="34" charset="0"/>
              <a:cs typeface="Times New Roman" panose="02020603050405020304" pitchFamily="18" charset="0"/>
            </a:endParaRPr>
          </a:p>
          <a:p>
            <a:pPr marL="0" indent="0">
              <a:buNone/>
            </a:pPr>
            <a:r>
              <a:rPr lang="en-CA" sz="3000" kern="100" dirty="0">
                <a:effectLst/>
                <a:latin typeface="Aptos" panose="020B0004020202020204" pitchFamily="34" charset="0"/>
                <a:ea typeface="Aptos" panose="020B0004020202020204" pitchFamily="34" charset="0"/>
                <a:cs typeface="Times New Roman" panose="02020603050405020304" pitchFamily="18" charset="0"/>
              </a:rPr>
              <a:t>June 21, 2021 the United Nations Declaration on the Rights of Indigenous Peoples received royal assent in Canada</a:t>
            </a:r>
          </a:p>
          <a:p>
            <a:pPr marL="0" indent="0">
              <a:buNone/>
            </a:pPr>
            <a:endParaRPr lang="en-CA" sz="3000" kern="100" dirty="0">
              <a:effectLst/>
              <a:latin typeface="Aptos" panose="020B0004020202020204" pitchFamily="34" charset="0"/>
              <a:ea typeface="Aptos" panose="020B0004020202020204" pitchFamily="34" charset="0"/>
              <a:cs typeface="Times New Roman" panose="02020603050405020304" pitchFamily="18" charset="0"/>
            </a:endParaRPr>
          </a:p>
          <a:p>
            <a:pPr marL="0" indent="0">
              <a:buNone/>
            </a:pPr>
            <a:r>
              <a:rPr lang="en-CA" sz="3000" kern="100" dirty="0">
                <a:effectLst/>
                <a:latin typeface="Aptos" panose="020B0004020202020204" pitchFamily="34" charset="0"/>
                <a:ea typeface="Aptos" panose="020B0004020202020204" pitchFamily="34" charset="0"/>
                <a:cs typeface="Times New Roman" panose="02020603050405020304" pitchFamily="18" charset="0"/>
              </a:rPr>
              <a:t>The Declaration contains 46 articles that aim to defend the survival, dignity and well-being of Indigenous people</a:t>
            </a:r>
          </a:p>
          <a:p>
            <a:endParaRPr lang="en-US" dirty="0"/>
          </a:p>
        </p:txBody>
      </p:sp>
      <p:pic>
        <p:nvPicPr>
          <p:cNvPr id="4" name="Picture 3" descr="A group of icons with different symbols&#10;&#10;AI-generated content may be incorrect.">
            <a:extLst>
              <a:ext uri="{FF2B5EF4-FFF2-40B4-BE49-F238E27FC236}">
                <a16:creationId xmlns:a16="http://schemas.microsoft.com/office/drawing/2014/main" id="{44AB91FD-6795-164F-D26F-BC2AD3EABBD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
        <p:nvSpPr>
          <p:cNvPr id="5" name="TextBox 4">
            <a:extLst>
              <a:ext uri="{FF2B5EF4-FFF2-40B4-BE49-F238E27FC236}">
                <a16:creationId xmlns:a16="http://schemas.microsoft.com/office/drawing/2014/main" id="{489CDDE1-46EE-68BA-41A1-D4070A1544C7}"/>
              </a:ext>
            </a:extLst>
          </p:cNvPr>
          <p:cNvSpPr txBox="1"/>
          <p:nvPr/>
        </p:nvSpPr>
        <p:spPr>
          <a:xfrm>
            <a:off x="680321" y="6256597"/>
            <a:ext cx="9339382" cy="584775"/>
          </a:xfrm>
          <a:prstGeom prst="rect">
            <a:avLst/>
          </a:prstGeom>
          <a:noFill/>
        </p:spPr>
        <p:txBody>
          <a:bodyPr wrap="square" rtlCol="0">
            <a:spAutoFit/>
          </a:bodyPr>
          <a:lstStyle/>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4"/>
              </a:rPr>
              <a:t>https://www.un.org/development/desa/indigenouspeoples/wp-content/uploads/sites/19/2018/11/UNDRIP_E_web.pdf</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147775256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C3554C-AC8A-C73D-EA71-E9C24556468C}"/>
              </a:ext>
            </a:extLst>
          </p:cNvPr>
          <p:cNvSpPr>
            <a:spLocks noGrp="1"/>
          </p:cNvSpPr>
          <p:nvPr>
            <p:ph type="title"/>
          </p:nvPr>
        </p:nvSpPr>
        <p:spPr/>
        <p:txBody>
          <a:bodyPr/>
          <a:lstStyle/>
          <a:p>
            <a:r>
              <a:rPr lang="en-US" dirty="0"/>
              <a:t>Declaration on the Rights of Indigenous Peoples Act (DRIPA)</a:t>
            </a:r>
          </a:p>
        </p:txBody>
      </p:sp>
      <p:sp>
        <p:nvSpPr>
          <p:cNvPr id="3" name="Content Placeholder 2">
            <a:extLst>
              <a:ext uri="{FF2B5EF4-FFF2-40B4-BE49-F238E27FC236}">
                <a16:creationId xmlns:a16="http://schemas.microsoft.com/office/drawing/2014/main" id="{7E60D579-DA10-ADE7-A706-D6B59083AEDC}"/>
              </a:ext>
            </a:extLst>
          </p:cNvPr>
          <p:cNvSpPr>
            <a:spLocks noGrp="1"/>
          </p:cNvSpPr>
          <p:nvPr>
            <p:ph idx="1"/>
          </p:nvPr>
        </p:nvSpPr>
        <p:spPr>
          <a:xfrm>
            <a:off x="680321" y="2135395"/>
            <a:ext cx="11005401" cy="3599316"/>
          </a:xfrm>
        </p:spPr>
        <p:txBody>
          <a:bodyPr>
            <a:normAutofit/>
          </a:bodyPr>
          <a:lstStyle/>
          <a:p>
            <a:pPr marL="0" indent="0">
              <a:buNone/>
            </a:pPr>
            <a:r>
              <a:rPr lang="en-US" dirty="0"/>
              <a:t>The purposes of the Act are as follows:</a:t>
            </a:r>
          </a:p>
          <a:p>
            <a:pPr marL="0" indent="0">
              <a:buNone/>
            </a:pPr>
            <a:endParaRPr lang="en-US" dirty="0"/>
          </a:p>
          <a:p>
            <a:pPr marL="457200" indent="-457200">
              <a:buAutoNum type="alphaLcParenBoth"/>
            </a:pPr>
            <a:r>
              <a:rPr lang="en-US" dirty="0"/>
              <a:t>To affirm the application of the Declaration to the laws of British Columbia; </a:t>
            </a:r>
          </a:p>
          <a:p>
            <a:pPr marL="457200" indent="-457200">
              <a:buAutoNum type="alphaLcParenBoth"/>
            </a:pPr>
            <a:r>
              <a:rPr lang="en-US" dirty="0"/>
              <a:t>To contribute to the implementation of the Declaration; </a:t>
            </a:r>
          </a:p>
          <a:p>
            <a:pPr marL="457200" indent="-457200">
              <a:buAutoNum type="alphaLcParenBoth"/>
            </a:pPr>
            <a:r>
              <a:rPr lang="en-US" dirty="0"/>
              <a:t>To support the affirmation of, and develop relations with, Indigenous governing bodies</a:t>
            </a:r>
          </a:p>
          <a:p>
            <a:pPr marL="0" indent="0">
              <a:buNone/>
            </a:pPr>
            <a:endParaRPr lang="en-US" dirty="0"/>
          </a:p>
        </p:txBody>
      </p:sp>
      <p:sp>
        <p:nvSpPr>
          <p:cNvPr id="5" name="TextBox 4">
            <a:extLst>
              <a:ext uri="{FF2B5EF4-FFF2-40B4-BE49-F238E27FC236}">
                <a16:creationId xmlns:a16="http://schemas.microsoft.com/office/drawing/2014/main" id="{A8C32F1F-B627-FACA-28FB-EA4A10357293}"/>
              </a:ext>
            </a:extLst>
          </p:cNvPr>
          <p:cNvSpPr txBox="1"/>
          <p:nvPr/>
        </p:nvSpPr>
        <p:spPr>
          <a:xfrm>
            <a:off x="957666" y="5574275"/>
            <a:ext cx="8630833" cy="523220"/>
          </a:xfrm>
          <a:prstGeom prst="rect">
            <a:avLst/>
          </a:prstGeom>
          <a:noFill/>
        </p:spPr>
        <p:txBody>
          <a:bodyPr wrap="square" rtlCol="0">
            <a:spAutoFit/>
          </a:bodyPr>
          <a:lstStyle/>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3"/>
              </a:rPr>
              <a:t>https://www.bclaws.gov.bc.ca/civix/document/id/complete/statreg/19044</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4"/>
              </a:rPr>
              <a:t>https://www.uvic.ca/ovpi/_assets/docs/ourresponsetobcdripa.pdf</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p:txBody>
      </p:sp>
    </p:spTree>
    <p:extLst>
      <p:ext uri="{BB962C8B-B14F-4D97-AF65-F5344CB8AC3E}">
        <p14:creationId xmlns:p14="http://schemas.microsoft.com/office/powerpoint/2010/main" val="424188909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2D580B6-F95B-808E-59BF-57DC56D563B4}"/>
              </a:ext>
            </a:extLst>
          </p:cNvPr>
          <p:cNvSpPr>
            <a:spLocks noGrp="1"/>
          </p:cNvSpPr>
          <p:nvPr>
            <p:ph type="title"/>
          </p:nvPr>
        </p:nvSpPr>
        <p:spPr/>
        <p:txBody>
          <a:bodyPr/>
          <a:lstStyle/>
          <a:p>
            <a:r>
              <a:rPr lang="en-US" dirty="0"/>
              <a:t>Truth and Reconciliation (TRC)		</a:t>
            </a:r>
          </a:p>
        </p:txBody>
      </p:sp>
      <p:sp>
        <p:nvSpPr>
          <p:cNvPr id="3" name="Content Placeholder 2">
            <a:extLst>
              <a:ext uri="{FF2B5EF4-FFF2-40B4-BE49-F238E27FC236}">
                <a16:creationId xmlns:a16="http://schemas.microsoft.com/office/drawing/2014/main" id="{AAB7BB44-3B40-050D-9AA6-86AD0B957980}"/>
              </a:ext>
            </a:extLst>
          </p:cNvPr>
          <p:cNvSpPr>
            <a:spLocks noGrp="1"/>
          </p:cNvSpPr>
          <p:nvPr>
            <p:ph idx="1"/>
          </p:nvPr>
        </p:nvSpPr>
        <p:spPr>
          <a:xfrm>
            <a:off x="680321" y="2336873"/>
            <a:ext cx="9613861" cy="3149527"/>
          </a:xfrm>
        </p:spPr>
        <p:txBody>
          <a:bodyPr/>
          <a:lstStyle/>
          <a:p>
            <a:pPr marL="0" indent="0">
              <a:buNone/>
            </a:pPr>
            <a:endParaRPr lang="en-US" dirty="0"/>
          </a:p>
          <a:p>
            <a:pPr marL="0" indent="0">
              <a:buNone/>
            </a:pPr>
            <a:endParaRPr lang="en-US" dirty="0"/>
          </a:p>
          <a:p>
            <a:pPr marL="0" indent="0">
              <a:buNone/>
            </a:pPr>
            <a:r>
              <a:rPr lang="en-US" sz="3200" i="1" dirty="0"/>
              <a:t>“EDUCATION is what got us here, and EDUCATION is what will get us out”, </a:t>
            </a:r>
            <a:r>
              <a:rPr lang="en-US" sz="3200" dirty="0"/>
              <a:t>Justice Murray Sinclair</a:t>
            </a:r>
          </a:p>
        </p:txBody>
      </p:sp>
      <p:pic>
        <p:nvPicPr>
          <p:cNvPr id="4" name="Picture 3" descr="A group of icons with different symbols&#10;&#10;AI-generated content may be incorrect.">
            <a:extLst>
              <a:ext uri="{FF2B5EF4-FFF2-40B4-BE49-F238E27FC236}">
                <a16:creationId xmlns:a16="http://schemas.microsoft.com/office/drawing/2014/main" id="{E53F23BE-2A84-C768-741A-4EF46778266F}"/>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
        <p:nvSpPr>
          <p:cNvPr id="5" name="TextBox 4">
            <a:extLst>
              <a:ext uri="{FF2B5EF4-FFF2-40B4-BE49-F238E27FC236}">
                <a16:creationId xmlns:a16="http://schemas.microsoft.com/office/drawing/2014/main" id="{1AB8D913-86C4-E294-E7E8-E55F5C972121}"/>
              </a:ext>
            </a:extLst>
          </p:cNvPr>
          <p:cNvSpPr txBox="1"/>
          <p:nvPr/>
        </p:nvSpPr>
        <p:spPr>
          <a:xfrm>
            <a:off x="5029200" y="-1163782"/>
            <a:ext cx="184731" cy="646331"/>
          </a:xfrm>
          <a:prstGeom prst="rect">
            <a:avLst/>
          </a:prstGeom>
          <a:noFill/>
        </p:spPr>
        <p:txBody>
          <a:bodyPr wrap="none" rtlCol="0">
            <a:spAutoFit/>
          </a:bodyPr>
          <a:lstStyle/>
          <a:p>
            <a:endParaRPr lang="en-US" dirty="0"/>
          </a:p>
          <a:p>
            <a:endParaRPr lang="en-US" dirty="0"/>
          </a:p>
        </p:txBody>
      </p:sp>
      <p:sp>
        <p:nvSpPr>
          <p:cNvPr id="6" name="TextBox 5">
            <a:extLst>
              <a:ext uri="{FF2B5EF4-FFF2-40B4-BE49-F238E27FC236}">
                <a16:creationId xmlns:a16="http://schemas.microsoft.com/office/drawing/2014/main" id="{4677309B-A47E-A461-2445-FD9A62D09845}"/>
              </a:ext>
            </a:extLst>
          </p:cNvPr>
          <p:cNvSpPr txBox="1"/>
          <p:nvPr/>
        </p:nvSpPr>
        <p:spPr>
          <a:xfrm>
            <a:off x="828083" y="5514138"/>
            <a:ext cx="9839917" cy="800219"/>
          </a:xfrm>
          <a:prstGeom prst="rect">
            <a:avLst/>
          </a:prstGeom>
          <a:noFill/>
        </p:spPr>
        <p:txBody>
          <a:bodyPr wrap="square" rtlCol="0">
            <a:spAutoFit/>
          </a:bodyPr>
          <a:lstStyle/>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4"/>
              </a:rPr>
              <a:t>https://www.bclaws.gov.bc.ca/civix/document/id/complete/statreg/19044</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5"/>
              </a:rPr>
              <a:t>https://www.uvic.ca/ovpi/_assets/docs/ourresponsetobcdripa.pdf</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109842573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92526E-9C8F-81F3-AFCF-D273A5C4C37F}"/>
              </a:ext>
            </a:extLst>
          </p:cNvPr>
          <p:cNvSpPr>
            <a:spLocks noGrp="1"/>
          </p:cNvSpPr>
          <p:nvPr>
            <p:ph type="title"/>
          </p:nvPr>
        </p:nvSpPr>
        <p:spPr/>
        <p:txBody>
          <a:bodyPr/>
          <a:lstStyle/>
          <a:p>
            <a:r>
              <a:rPr lang="en-US" dirty="0"/>
              <a:t>Indigenous Self Government</a:t>
            </a:r>
          </a:p>
        </p:txBody>
      </p:sp>
      <p:sp>
        <p:nvSpPr>
          <p:cNvPr id="3" name="Content Placeholder 2">
            <a:extLst>
              <a:ext uri="{FF2B5EF4-FFF2-40B4-BE49-F238E27FC236}">
                <a16:creationId xmlns:a16="http://schemas.microsoft.com/office/drawing/2014/main" id="{30774116-94EC-B766-D17A-E79C204CF082}"/>
              </a:ext>
            </a:extLst>
          </p:cNvPr>
          <p:cNvSpPr>
            <a:spLocks noGrp="1"/>
          </p:cNvSpPr>
          <p:nvPr>
            <p:ph idx="1"/>
          </p:nvPr>
        </p:nvSpPr>
        <p:spPr>
          <a:xfrm>
            <a:off x="680321" y="2336873"/>
            <a:ext cx="11082893" cy="3599316"/>
          </a:xfrm>
        </p:spPr>
        <p:txBody>
          <a:bodyPr/>
          <a:lstStyle/>
          <a:p>
            <a:pPr marL="0" indent="0">
              <a:lnSpc>
                <a:spcPct val="100000"/>
              </a:lnSpc>
              <a:spcBef>
                <a:spcPts val="0"/>
              </a:spcBef>
              <a:buNone/>
            </a:pPr>
            <a:r>
              <a:rPr lang="en-US" dirty="0"/>
              <a:t>First Nations governed themselves for thousands of years before the arrival of Europeans</a:t>
            </a:r>
          </a:p>
          <a:p>
            <a:pPr marL="0" indent="0">
              <a:lnSpc>
                <a:spcPct val="100000"/>
              </a:lnSpc>
              <a:spcBef>
                <a:spcPts val="0"/>
              </a:spcBef>
              <a:buNone/>
            </a:pPr>
            <a:endParaRPr lang="en-US" dirty="0"/>
          </a:p>
          <a:p>
            <a:pPr marL="0" indent="0">
              <a:lnSpc>
                <a:spcPct val="100000"/>
              </a:lnSpc>
              <a:spcBef>
                <a:spcPts val="0"/>
              </a:spcBef>
              <a:buNone/>
            </a:pPr>
            <a:r>
              <a:rPr lang="en-US" dirty="0"/>
              <a:t>First Nations governments were weakened by policies that imposed Euro-Canadian laws</a:t>
            </a:r>
          </a:p>
          <a:p>
            <a:pPr marL="0" indent="0">
              <a:lnSpc>
                <a:spcPct val="100000"/>
              </a:lnSpc>
              <a:spcBef>
                <a:spcPts val="0"/>
              </a:spcBef>
              <a:buNone/>
            </a:pPr>
            <a:endParaRPr lang="en-US" dirty="0"/>
          </a:p>
          <a:p>
            <a:pPr marL="0" indent="0">
              <a:lnSpc>
                <a:spcPct val="100000"/>
              </a:lnSpc>
              <a:spcBef>
                <a:spcPts val="0"/>
              </a:spcBef>
              <a:buNone/>
            </a:pPr>
            <a:r>
              <a:rPr lang="en-US" dirty="0"/>
              <a:t>These new laws saw the creation of reserves and elected Band Council</a:t>
            </a:r>
          </a:p>
          <a:p>
            <a:pPr marL="0" indent="0">
              <a:lnSpc>
                <a:spcPct val="100000"/>
              </a:lnSpc>
              <a:spcBef>
                <a:spcPts val="0"/>
              </a:spcBef>
              <a:buNone/>
            </a:pPr>
            <a:r>
              <a:rPr lang="en-US" dirty="0"/>
              <a:t>Self-government means First Nations take control and responsibility, they make laws, develop economic opportunities, deliver programs and services</a:t>
            </a:r>
          </a:p>
        </p:txBody>
      </p:sp>
      <p:sp>
        <p:nvSpPr>
          <p:cNvPr id="4" name="TextBox 3">
            <a:extLst>
              <a:ext uri="{FF2B5EF4-FFF2-40B4-BE49-F238E27FC236}">
                <a16:creationId xmlns:a16="http://schemas.microsoft.com/office/drawing/2014/main" id="{AD760C73-E6E1-231A-E82B-CD20851C6F26}"/>
              </a:ext>
            </a:extLst>
          </p:cNvPr>
          <p:cNvSpPr txBox="1"/>
          <p:nvPr/>
        </p:nvSpPr>
        <p:spPr>
          <a:xfrm>
            <a:off x="680321" y="5934670"/>
            <a:ext cx="8074617" cy="800219"/>
          </a:xfrm>
          <a:prstGeom prst="rect">
            <a:avLst/>
          </a:prstGeom>
          <a:noFill/>
        </p:spPr>
        <p:txBody>
          <a:bodyPr wrap="square" rtlCol="0">
            <a:spAutoFit/>
          </a:bodyPr>
          <a:lstStyle/>
          <a:p>
            <a:r>
              <a:rPr lang="en-US" sz="1400" dirty="0">
                <a:hlinkClick r:id="rId3"/>
              </a:rPr>
              <a:t>https://www.rcaanc-cirnac.gc.ca/eng/1100100032275/1529354547314</a:t>
            </a:r>
            <a:endParaRPr lang="en-US" sz="1400" dirty="0"/>
          </a:p>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4"/>
              </a:rPr>
              <a:t>https://www.bcit.ca/courses/indigenous-awareness-mooc-0200/</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4069992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308A1BE-8C9E-EBF8-25C7-91866BF8F836}"/>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A726ADC3-0503-8CC6-5B0E-73D121ED210C}"/>
              </a:ext>
            </a:extLst>
          </p:cNvPr>
          <p:cNvSpPr>
            <a:spLocks noGrp="1"/>
          </p:cNvSpPr>
          <p:nvPr>
            <p:ph type="title"/>
          </p:nvPr>
        </p:nvSpPr>
        <p:spPr/>
        <p:txBody>
          <a:bodyPr/>
          <a:lstStyle/>
          <a:p>
            <a:r>
              <a:rPr lang="en-US" dirty="0"/>
              <a:t>Check Your Knowledge</a:t>
            </a:r>
          </a:p>
        </p:txBody>
      </p:sp>
      <p:sp>
        <p:nvSpPr>
          <p:cNvPr id="3" name="Content Placeholder 2">
            <a:extLst>
              <a:ext uri="{FF2B5EF4-FFF2-40B4-BE49-F238E27FC236}">
                <a16:creationId xmlns:a16="http://schemas.microsoft.com/office/drawing/2014/main" id="{BD4C056B-7F31-AE96-C806-A6E6BEF6F6AF}"/>
              </a:ext>
            </a:extLst>
          </p:cNvPr>
          <p:cNvSpPr>
            <a:spLocks noGrp="1"/>
          </p:cNvSpPr>
          <p:nvPr>
            <p:ph idx="1"/>
          </p:nvPr>
        </p:nvSpPr>
        <p:spPr/>
        <p:txBody>
          <a:bodyPr/>
          <a:lstStyle/>
          <a:p>
            <a:pPr marL="457200" indent="-457200">
              <a:buAutoNum type="arabicPeriod"/>
            </a:pPr>
            <a:r>
              <a:rPr lang="en-US" dirty="0"/>
              <a:t>When was the Indian Act introduced?</a:t>
            </a:r>
          </a:p>
          <a:p>
            <a:pPr marL="457200" indent="-457200">
              <a:buAutoNum type="arabicPeriod"/>
            </a:pPr>
            <a:r>
              <a:rPr lang="en-US" dirty="0"/>
              <a:t>Name one of the 4 Main Policies of the Indian Act</a:t>
            </a:r>
          </a:p>
          <a:p>
            <a:pPr marL="457200" indent="-457200">
              <a:buAutoNum type="arabicPeriod"/>
            </a:pPr>
            <a:r>
              <a:rPr lang="en-US" dirty="0"/>
              <a:t>When was the Royal Commission on Aboriginal People established?</a:t>
            </a:r>
          </a:p>
          <a:p>
            <a:pPr marL="457200" indent="-457200">
              <a:buAutoNum type="arabicPeriod"/>
            </a:pPr>
            <a:r>
              <a:rPr lang="en-US" dirty="0"/>
              <a:t>How many articles are listed in the United Nations Declaration on the Rights of Indigenous Peoples</a:t>
            </a:r>
          </a:p>
          <a:p>
            <a:pPr marL="457200" indent="-457200">
              <a:buAutoNum type="arabicPeriod"/>
            </a:pPr>
            <a:r>
              <a:rPr lang="en-US" dirty="0"/>
              <a:t>Name one nation that is self-governing</a:t>
            </a:r>
          </a:p>
        </p:txBody>
      </p:sp>
    </p:spTree>
    <p:extLst>
      <p:ext uri="{BB962C8B-B14F-4D97-AF65-F5344CB8AC3E}">
        <p14:creationId xmlns:p14="http://schemas.microsoft.com/office/powerpoint/2010/main" val="401263913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8F7C2D4-3E7F-7C98-A881-EFB1F433DFC0}"/>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60241029-E291-ABE3-6C43-4285AC57BB04}"/>
              </a:ext>
            </a:extLst>
          </p:cNvPr>
          <p:cNvSpPr>
            <a:spLocks noGrp="1"/>
          </p:cNvSpPr>
          <p:nvPr>
            <p:ph type="title"/>
          </p:nvPr>
        </p:nvSpPr>
        <p:spPr/>
        <p:txBody>
          <a:bodyPr/>
          <a:lstStyle/>
          <a:p>
            <a:r>
              <a:rPr lang="en-US" dirty="0"/>
              <a:t>Break	</a:t>
            </a:r>
          </a:p>
        </p:txBody>
      </p:sp>
      <p:sp>
        <p:nvSpPr>
          <p:cNvPr id="6" name="Content Placeholder 5">
            <a:extLst>
              <a:ext uri="{FF2B5EF4-FFF2-40B4-BE49-F238E27FC236}">
                <a16:creationId xmlns:a16="http://schemas.microsoft.com/office/drawing/2014/main" id="{7BBAEB21-3CB4-930C-EE9A-B4811BF0D621}"/>
              </a:ext>
            </a:extLst>
          </p:cNvPr>
          <p:cNvSpPr>
            <a:spLocks noGrp="1"/>
          </p:cNvSpPr>
          <p:nvPr>
            <p:ph idx="1"/>
          </p:nvPr>
        </p:nvSpPr>
        <p:spPr/>
        <p:txBody>
          <a:bodyPr/>
          <a:lstStyle/>
          <a:p>
            <a:pPr marL="0" indent="0">
              <a:buNone/>
            </a:pPr>
            <a:r>
              <a:rPr lang="en-US" dirty="0"/>
              <a:t>45-minute nutrition break</a:t>
            </a:r>
          </a:p>
        </p:txBody>
      </p:sp>
      <p:pic>
        <p:nvPicPr>
          <p:cNvPr id="7" name="Picture 6">
            <a:extLst>
              <a:ext uri="{FF2B5EF4-FFF2-40B4-BE49-F238E27FC236}">
                <a16:creationId xmlns:a16="http://schemas.microsoft.com/office/drawing/2014/main" id="{354C979A-980C-73D3-9DEB-11AD639A36CE}"/>
              </a:ext>
            </a:extLst>
          </p:cNvPr>
          <p:cNvPicPr>
            <a:picLocks noChangeAspect="1"/>
          </p:cNvPicPr>
          <p:nvPr/>
        </p:nvPicPr>
        <p:blipFill>
          <a:blip r:embed="rId3"/>
          <a:stretch>
            <a:fillRect/>
          </a:stretch>
        </p:blipFill>
        <p:spPr>
          <a:xfrm>
            <a:off x="6983542" y="1599296"/>
            <a:ext cx="3449782" cy="4597913"/>
          </a:xfrm>
          <a:prstGeom prst="rect">
            <a:avLst/>
          </a:prstGeom>
        </p:spPr>
      </p:pic>
    </p:spTree>
    <p:extLst>
      <p:ext uri="{BB962C8B-B14F-4D97-AF65-F5344CB8AC3E}">
        <p14:creationId xmlns:p14="http://schemas.microsoft.com/office/powerpoint/2010/main" val="196835778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EA3A7F-0323-A93E-E0AC-7DFEB0D8FBA9}"/>
              </a:ext>
            </a:extLst>
          </p:cNvPr>
          <p:cNvSpPr>
            <a:spLocks noGrp="1"/>
          </p:cNvSpPr>
          <p:nvPr>
            <p:ph type="title"/>
          </p:nvPr>
        </p:nvSpPr>
        <p:spPr/>
        <p:txBody>
          <a:bodyPr/>
          <a:lstStyle/>
          <a:p>
            <a:r>
              <a:rPr lang="en-US" dirty="0"/>
              <a:t>Stereotypes &amp; Myths</a:t>
            </a:r>
          </a:p>
        </p:txBody>
      </p:sp>
      <p:sp>
        <p:nvSpPr>
          <p:cNvPr id="3" name="Content Placeholder 2">
            <a:extLst>
              <a:ext uri="{FF2B5EF4-FFF2-40B4-BE49-F238E27FC236}">
                <a16:creationId xmlns:a16="http://schemas.microsoft.com/office/drawing/2014/main" id="{91945854-2D4F-F412-498F-E51EC06E863C}"/>
              </a:ext>
            </a:extLst>
          </p:cNvPr>
          <p:cNvSpPr>
            <a:spLocks noGrp="1"/>
          </p:cNvSpPr>
          <p:nvPr>
            <p:ph idx="1"/>
          </p:nvPr>
        </p:nvSpPr>
        <p:spPr>
          <a:xfrm>
            <a:off x="680321" y="2336873"/>
            <a:ext cx="10777388" cy="3599316"/>
          </a:xfrm>
        </p:spPr>
        <p:txBody>
          <a:bodyPr/>
          <a:lstStyle/>
          <a:p>
            <a:pPr marL="0" indent="0">
              <a:buNone/>
            </a:pPr>
            <a:r>
              <a:rPr lang="en-US" dirty="0"/>
              <a:t>Stereotype – an idea or statement about all of the members of a group or all the instances of a situation</a:t>
            </a:r>
          </a:p>
          <a:p>
            <a:pPr marL="0" indent="0">
              <a:buNone/>
            </a:pPr>
            <a:endParaRPr lang="en-US" dirty="0"/>
          </a:p>
          <a:p>
            <a:pPr marL="0" indent="0">
              <a:buNone/>
            </a:pPr>
            <a:r>
              <a:rPr lang="en-US" dirty="0"/>
              <a:t>Myth – a traditional but unfounded story that gives the reason for a current custom, belief or fact of nature</a:t>
            </a:r>
          </a:p>
          <a:p>
            <a:pPr marL="0" indent="0">
              <a:buNone/>
            </a:pPr>
            <a:endParaRPr lang="en-US" dirty="0"/>
          </a:p>
          <a:p>
            <a:pPr marL="0" indent="0">
              <a:buNone/>
            </a:pPr>
            <a:endParaRPr lang="en-US" dirty="0"/>
          </a:p>
        </p:txBody>
      </p:sp>
      <p:pic>
        <p:nvPicPr>
          <p:cNvPr id="4" name="Picture 3" descr="A group of icons with different symbols&#10;&#10;AI-generated content may be incorrect.">
            <a:extLst>
              <a:ext uri="{FF2B5EF4-FFF2-40B4-BE49-F238E27FC236}">
                <a16:creationId xmlns:a16="http://schemas.microsoft.com/office/drawing/2014/main" id="{58970811-D26D-6E9B-D57D-AA05BDC1CC3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
        <p:nvSpPr>
          <p:cNvPr id="5" name="TextBox 4">
            <a:extLst>
              <a:ext uri="{FF2B5EF4-FFF2-40B4-BE49-F238E27FC236}">
                <a16:creationId xmlns:a16="http://schemas.microsoft.com/office/drawing/2014/main" id="{AA6E14F8-56AF-F031-DF94-282ABDB223C9}"/>
              </a:ext>
            </a:extLst>
          </p:cNvPr>
          <p:cNvSpPr txBox="1"/>
          <p:nvPr/>
        </p:nvSpPr>
        <p:spPr>
          <a:xfrm>
            <a:off x="734291" y="5704662"/>
            <a:ext cx="7273167" cy="800219"/>
          </a:xfrm>
          <a:prstGeom prst="rect">
            <a:avLst/>
          </a:prstGeom>
          <a:noFill/>
        </p:spPr>
        <p:txBody>
          <a:bodyPr wrap="square" rtlCol="0">
            <a:spAutoFit/>
          </a:bodyPr>
          <a:lstStyle/>
          <a:p>
            <a:pPr algn="r"/>
            <a:r>
              <a:rPr lang="en-CA" sz="1800" kern="100" dirty="0">
                <a:effectLst/>
                <a:latin typeface="Aptos" panose="020B0004020202020204" pitchFamily="34" charset="0"/>
                <a:ea typeface="Aptos" panose="020B0004020202020204" pitchFamily="34" charset="0"/>
                <a:cs typeface="Times New Roman" panose="02020603050405020304" pitchFamily="18" charset="0"/>
              </a:rPr>
              <a:t> </a:t>
            </a:r>
          </a:p>
          <a:p>
            <a:r>
              <a:rPr lang="en-CA" sz="1400" u="sng" kern="100" dirty="0">
                <a:solidFill>
                  <a:srgbClr val="FFC000"/>
                </a:solidFill>
                <a:effectLst/>
                <a:latin typeface="Aptos" panose="020B0004020202020204" pitchFamily="34" charset="0"/>
                <a:ea typeface="Aptos" panose="020B0004020202020204" pitchFamily="34" charset="0"/>
                <a:cs typeface="Times New Roman" panose="02020603050405020304" pitchFamily="18" charset="0"/>
                <a:hlinkClick r:id="rId4">
                  <a:extLst>
                    <a:ext uri="{A12FA001-AC4F-418D-AE19-62706E023703}">
                      <ahyp:hlinkClr xmlns:ahyp="http://schemas.microsoft.com/office/drawing/2018/hyperlinkcolor" val="tx"/>
                    </a:ext>
                  </a:extLst>
                </a:hlinkClick>
              </a:rPr>
              <a:t>https://www.bcit.ca/courses/indigenous-awareness-mooc-0200/</a:t>
            </a:r>
            <a:endParaRPr lang="en-US" sz="1400" dirty="0">
              <a:solidFill>
                <a:srgbClr val="FFC000"/>
              </a:solidFill>
            </a:endParaRPr>
          </a:p>
          <a:p>
            <a:r>
              <a:rPr lang="en-US" sz="1400" dirty="0">
                <a:solidFill>
                  <a:srgbClr val="FFC000"/>
                </a:solidFill>
              </a:rPr>
              <a:t>https://</a:t>
            </a:r>
            <a:r>
              <a:rPr lang="en-US" sz="1400" dirty="0" err="1">
                <a:solidFill>
                  <a:srgbClr val="FFC000"/>
                </a:solidFill>
              </a:rPr>
              <a:t>www.merriam-webster.com</a:t>
            </a:r>
            <a:r>
              <a:rPr lang="en-US" sz="1400" dirty="0">
                <a:solidFill>
                  <a:srgbClr val="FFC000"/>
                </a:solidFill>
              </a:rPr>
              <a:t>/dictionary/stereotype</a:t>
            </a:r>
          </a:p>
        </p:txBody>
      </p:sp>
    </p:spTree>
    <p:extLst>
      <p:ext uri="{BB962C8B-B14F-4D97-AF65-F5344CB8AC3E}">
        <p14:creationId xmlns:p14="http://schemas.microsoft.com/office/powerpoint/2010/main" val="212617013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E7A2364-590A-D87C-CEE7-F8A7CAAFD817}"/>
              </a:ext>
            </a:extLst>
          </p:cNvPr>
          <p:cNvSpPr>
            <a:spLocks noGrp="1"/>
          </p:cNvSpPr>
          <p:nvPr>
            <p:ph type="title"/>
          </p:nvPr>
        </p:nvSpPr>
        <p:spPr/>
        <p:txBody>
          <a:bodyPr/>
          <a:lstStyle/>
          <a:p>
            <a:r>
              <a:rPr lang="en-US" dirty="0"/>
              <a:t>Reality: Indigenous Values</a:t>
            </a:r>
          </a:p>
        </p:txBody>
      </p:sp>
      <p:sp>
        <p:nvSpPr>
          <p:cNvPr id="3" name="Content Placeholder 2">
            <a:extLst>
              <a:ext uri="{FF2B5EF4-FFF2-40B4-BE49-F238E27FC236}">
                <a16:creationId xmlns:a16="http://schemas.microsoft.com/office/drawing/2014/main" id="{2A5090E6-7355-00FC-CB5B-8B03BC1B6846}"/>
              </a:ext>
            </a:extLst>
          </p:cNvPr>
          <p:cNvSpPr>
            <a:spLocks noGrp="1"/>
          </p:cNvSpPr>
          <p:nvPr>
            <p:ph idx="1"/>
          </p:nvPr>
        </p:nvSpPr>
        <p:spPr/>
        <p:txBody>
          <a:bodyPr>
            <a:normAutofit fontScale="92500" lnSpcReduction="10000"/>
          </a:bodyPr>
          <a:lstStyle/>
          <a:p>
            <a:r>
              <a:rPr lang="en-US" dirty="0"/>
              <a:t>Collective valued over Individual</a:t>
            </a:r>
          </a:p>
          <a:p>
            <a:r>
              <a:rPr lang="en-US" dirty="0"/>
              <a:t>Every member has a role &amp; is valued by society</a:t>
            </a:r>
          </a:p>
          <a:p>
            <a:r>
              <a:rPr lang="en-US" dirty="0"/>
              <a:t>Woman are viewed as equal</a:t>
            </a:r>
          </a:p>
          <a:p>
            <a:r>
              <a:rPr lang="en-US" dirty="0"/>
              <a:t>Nature if there for us to use, not to control or conquer</a:t>
            </a:r>
          </a:p>
          <a:p>
            <a:r>
              <a:rPr lang="en-US" dirty="0"/>
              <a:t>Everything has a spirit and must be respected</a:t>
            </a:r>
          </a:p>
          <a:p>
            <a:r>
              <a:rPr lang="en-US" dirty="0"/>
              <a:t>Life is viewed as a cycle without an end</a:t>
            </a:r>
          </a:p>
          <a:p>
            <a:r>
              <a:rPr lang="en-US" dirty="0"/>
              <a:t>Collective responsibility and group accountability</a:t>
            </a:r>
          </a:p>
          <a:p>
            <a:r>
              <a:rPr lang="en-US" dirty="0"/>
              <a:t>Deeply connected to the land</a:t>
            </a:r>
          </a:p>
          <a:p>
            <a:pPr marL="0" indent="0">
              <a:buNone/>
            </a:pPr>
            <a:r>
              <a:rPr lang="en-US" dirty="0"/>
              <a:t>	https://</a:t>
            </a:r>
            <a:r>
              <a:rPr lang="en-US" dirty="0" err="1"/>
              <a:t>www.youtube.com</a:t>
            </a:r>
            <a:r>
              <a:rPr lang="en-US" dirty="0"/>
              <a:t>/</a:t>
            </a:r>
            <a:r>
              <a:rPr lang="en-US" dirty="0" err="1"/>
              <a:t>watch?v</a:t>
            </a:r>
            <a:r>
              <a:rPr lang="en-US" dirty="0"/>
              <a:t>=q4W1gTWcut0</a:t>
            </a:r>
          </a:p>
        </p:txBody>
      </p:sp>
      <p:sp>
        <p:nvSpPr>
          <p:cNvPr id="4" name="TextBox 3">
            <a:extLst>
              <a:ext uri="{FF2B5EF4-FFF2-40B4-BE49-F238E27FC236}">
                <a16:creationId xmlns:a16="http://schemas.microsoft.com/office/drawing/2014/main" id="{763023B6-06BC-404B-9582-BA1D1E2931C9}"/>
              </a:ext>
            </a:extLst>
          </p:cNvPr>
          <p:cNvSpPr txBox="1"/>
          <p:nvPr/>
        </p:nvSpPr>
        <p:spPr>
          <a:xfrm>
            <a:off x="749085" y="6285007"/>
            <a:ext cx="5346915" cy="307777"/>
          </a:xfrm>
          <a:prstGeom prst="rect">
            <a:avLst/>
          </a:prstGeom>
          <a:noFill/>
        </p:spPr>
        <p:txBody>
          <a:bodyPr wrap="square" rtlCol="0">
            <a:spAutoFit/>
          </a:bodyPr>
          <a:lstStyle/>
          <a:p>
            <a:r>
              <a:rPr lang="en-US" sz="1400" dirty="0" err="1">
                <a:solidFill>
                  <a:srgbClr val="FFC000"/>
                </a:solidFill>
              </a:rPr>
              <a:t>K.Wilson</a:t>
            </a:r>
            <a:r>
              <a:rPr lang="en-US" sz="1400" dirty="0">
                <a:solidFill>
                  <a:srgbClr val="FFC000"/>
                </a:solidFill>
              </a:rPr>
              <a:t>. CNST 1120_202010</a:t>
            </a:r>
          </a:p>
        </p:txBody>
      </p:sp>
    </p:spTree>
    <p:extLst>
      <p:ext uri="{BB962C8B-B14F-4D97-AF65-F5344CB8AC3E}">
        <p14:creationId xmlns:p14="http://schemas.microsoft.com/office/powerpoint/2010/main" val="66801461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E79FB14-8BCE-349C-0FAC-041E015D7926}"/>
              </a:ext>
            </a:extLst>
          </p:cNvPr>
          <p:cNvSpPr>
            <a:spLocks noGrp="1"/>
          </p:cNvSpPr>
          <p:nvPr>
            <p:ph type="title"/>
          </p:nvPr>
        </p:nvSpPr>
        <p:spPr/>
        <p:txBody>
          <a:bodyPr/>
          <a:lstStyle/>
          <a:p>
            <a:r>
              <a:rPr lang="en-US" dirty="0"/>
              <a:t>Tradition &amp; Culture</a:t>
            </a:r>
          </a:p>
        </p:txBody>
      </p:sp>
      <p:pic>
        <p:nvPicPr>
          <p:cNvPr id="4" name="Content Placeholder 3">
            <a:extLst>
              <a:ext uri="{FF2B5EF4-FFF2-40B4-BE49-F238E27FC236}">
                <a16:creationId xmlns:a16="http://schemas.microsoft.com/office/drawing/2014/main" id="{FF5D5FDC-ECFA-47B7-BA8C-C9E5762386E6}"/>
              </a:ext>
            </a:extLst>
          </p:cNvPr>
          <p:cNvPicPr>
            <a:picLocks noGrp="1" noChangeAspect="1"/>
          </p:cNvPicPr>
          <p:nvPr>
            <p:ph idx="1"/>
          </p:nvPr>
        </p:nvPicPr>
        <p:blipFill>
          <a:blip r:embed="rId3"/>
          <a:stretch>
            <a:fillRect/>
          </a:stretch>
        </p:blipFill>
        <p:spPr>
          <a:xfrm rot="5400000">
            <a:off x="99436" y="2773001"/>
            <a:ext cx="3600450" cy="2700337"/>
          </a:xfrm>
        </p:spPr>
      </p:pic>
      <p:pic>
        <p:nvPicPr>
          <p:cNvPr id="5" name="Picture 4">
            <a:extLst>
              <a:ext uri="{FF2B5EF4-FFF2-40B4-BE49-F238E27FC236}">
                <a16:creationId xmlns:a16="http://schemas.microsoft.com/office/drawing/2014/main" id="{C0B2CDD3-FA39-A16D-65B7-03F3EE22C159}"/>
              </a:ext>
            </a:extLst>
          </p:cNvPr>
          <p:cNvPicPr>
            <a:picLocks noChangeAspect="1"/>
          </p:cNvPicPr>
          <p:nvPr/>
        </p:nvPicPr>
        <p:blipFill>
          <a:blip r:embed="rId4"/>
          <a:stretch>
            <a:fillRect/>
          </a:stretch>
        </p:blipFill>
        <p:spPr>
          <a:xfrm>
            <a:off x="6841907" y="2322944"/>
            <a:ext cx="4800601" cy="3600451"/>
          </a:xfrm>
          <a:prstGeom prst="rect">
            <a:avLst/>
          </a:prstGeom>
        </p:spPr>
      </p:pic>
      <p:pic>
        <p:nvPicPr>
          <p:cNvPr id="6" name="Picture 5">
            <a:extLst>
              <a:ext uri="{FF2B5EF4-FFF2-40B4-BE49-F238E27FC236}">
                <a16:creationId xmlns:a16="http://schemas.microsoft.com/office/drawing/2014/main" id="{1D9AB420-9121-3A0A-8ADF-F31DF28505D6}"/>
              </a:ext>
            </a:extLst>
          </p:cNvPr>
          <p:cNvPicPr>
            <a:picLocks noChangeAspect="1"/>
          </p:cNvPicPr>
          <p:nvPr/>
        </p:nvPicPr>
        <p:blipFill>
          <a:blip r:embed="rId5"/>
          <a:stretch>
            <a:fillRect/>
          </a:stretch>
        </p:blipFill>
        <p:spPr>
          <a:xfrm rot="5400000">
            <a:off x="3396889" y="2773001"/>
            <a:ext cx="3600452" cy="2700338"/>
          </a:xfrm>
          <a:prstGeom prst="rect">
            <a:avLst/>
          </a:prstGeom>
        </p:spPr>
      </p:pic>
      <p:sp>
        <p:nvSpPr>
          <p:cNvPr id="3" name="TextBox 2">
            <a:extLst>
              <a:ext uri="{FF2B5EF4-FFF2-40B4-BE49-F238E27FC236}">
                <a16:creationId xmlns:a16="http://schemas.microsoft.com/office/drawing/2014/main" id="{B0AD0BAF-B715-0578-DF23-A793AEE4EEF3}"/>
              </a:ext>
            </a:extLst>
          </p:cNvPr>
          <p:cNvSpPr txBox="1"/>
          <p:nvPr/>
        </p:nvSpPr>
        <p:spPr>
          <a:xfrm>
            <a:off x="360179" y="6258284"/>
            <a:ext cx="6187105" cy="307777"/>
          </a:xfrm>
          <a:prstGeom prst="rect">
            <a:avLst/>
          </a:prstGeom>
          <a:noFill/>
        </p:spPr>
        <p:txBody>
          <a:bodyPr wrap="square" rtlCol="0">
            <a:spAutoFit/>
          </a:bodyPr>
          <a:lstStyle/>
          <a:p>
            <a:r>
              <a:rPr lang="en-US" sz="1400" dirty="0">
                <a:solidFill>
                  <a:srgbClr val="FFC000"/>
                </a:solidFill>
              </a:rPr>
              <a:t>Photos courtesy of </a:t>
            </a:r>
            <a:r>
              <a:rPr lang="en-US" sz="1400" dirty="0" err="1">
                <a:solidFill>
                  <a:srgbClr val="FFC000"/>
                </a:solidFill>
              </a:rPr>
              <a:t>Tpierce@tlpierceconsulting</a:t>
            </a:r>
            <a:endParaRPr lang="en-US" sz="1400" dirty="0">
              <a:solidFill>
                <a:srgbClr val="FFC000"/>
              </a:solidFill>
            </a:endParaRPr>
          </a:p>
        </p:txBody>
      </p:sp>
    </p:spTree>
    <p:extLst>
      <p:ext uri="{BB962C8B-B14F-4D97-AF65-F5344CB8AC3E}">
        <p14:creationId xmlns:p14="http://schemas.microsoft.com/office/powerpoint/2010/main" val="3061187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DC9F59B-9CA5-3827-1042-DE266A354CC9}"/>
              </a:ext>
            </a:extLst>
          </p:cNvPr>
          <p:cNvSpPr>
            <a:spLocks noGrp="1"/>
          </p:cNvSpPr>
          <p:nvPr>
            <p:ph type="title"/>
          </p:nvPr>
        </p:nvSpPr>
        <p:spPr/>
        <p:txBody>
          <a:bodyPr/>
          <a:lstStyle/>
          <a:p>
            <a:r>
              <a:rPr lang="en-US" dirty="0"/>
              <a:t>A Rich Culture</a:t>
            </a:r>
          </a:p>
        </p:txBody>
      </p:sp>
      <p:sp>
        <p:nvSpPr>
          <p:cNvPr id="3" name="Content Placeholder 2">
            <a:extLst>
              <a:ext uri="{FF2B5EF4-FFF2-40B4-BE49-F238E27FC236}">
                <a16:creationId xmlns:a16="http://schemas.microsoft.com/office/drawing/2014/main" id="{0AB4DB86-3FB1-428E-1725-B3172FC0DFC8}"/>
              </a:ext>
            </a:extLst>
          </p:cNvPr>
          <p:cNvSpPr>
            <a:spLocks noGrp="1"/>
          </p:cNvSpPr>
          <p:nvPr>
            <p:ph idx="1"/>
          </p:nvPr>
        </p:nvSpPr>
        <p:spPr>
          <a:xfrm>
            <a:off x="680321" y="2336873"/>
            <a:ext cx="10957497" cy="3599316"/>
          </a:xfrm>
        </p:spPr>
        <p:txBody>
          <a:bodyPr/>
          <a:lstStyle/>
          <a:p>
            <a:pPr marL="0" indent="0">
              <a:buNone/>
            </a:pPr>
            <a:r>
              <a:rPr lang="en-US" i="1" dirty="0"/>
              <a:t>”Indigenous cultural heritage (ICH) is holistic, meaning it includes physical, emotional, mental, kinship and spiritual components. It includes both tangible (physical) objects and places, as well as intangible aspects. Each of these concepts is inextricably linked, holding intrinsic value to the well-being of Indigenous peoples affecting all generations. All are the belongings of Indigenous Peoples</a:t>
            </a:r>
            <a:r>
              <a:rPr lang="en-US" dirty="0"/>
              <a:t>” </a:t>
            </a:r>
          </a:p>
          <a:p>
            <a:pPr marL="0" indent="0" algn="r">
              <a:buNone/>
            </a:pPr>
            <a:r>
              <a:rPr lang="en-US" dirty="0"/>
              <a:t>The First Peoples Cultural Council. 2025</a:t>
            </a:r>
          </a:p>
        </p:txBody>
      </p:sp>
      <p:sp>
        <p:nvSpPr>
          <p:cNvPr id="4" name="TextBox 3">
            <a:extLst>
              <a:ext uri="{FF2B5EF4-FFF2-40B4-BE49-F238E27FC236}">
                <a16:creationId xmlns:a16="http://schemas.microsoft.com/office/drawing/2014/main" id="{DF7F82EE-B9E4-7C44-D13A-E6D6542E9A65}"/>
              </a:ext>
            </a:extLst>
          </p:cNvPr>
          <p:cNvSpPr txBox="1"/>
          <p:nvPr/>
        </p:nvSpPr>
        <p:spPr>
          <a:xfrm>
            <a:off x="808064" y="6097361"/>
            <a:ext cx="6121831" cy="307777"/>
          </a:xfrm>
          <a:prstGeom prst="rect">
            <a:avLst/>
          </a:prstGeom>
          <a:noFill/>
        </p:spPr>
        <p:txBody>
          <a:bodyPr wrap="square" rtlCol="0">
            <a:spAutoFit/>
          </a:bodyPr>
          <a:lstStyle/>
          <a:p>
            <a:r>
              <a:rPr lang="en-CA" sz="1400" u="sng"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3"/>
              </a:rPr>
              <a:t>https://heritage-toolkit.fpcc.ca/what-is-indigenous-cultural-heritage/</a:t>
            </a:r>
            <a:r>
              <a:rPr lang="en-CA" sz="1400" dirty="0">
                <a:effectLst/>
              </a:rPr>
              <a:t> </a:t>
            </a:r>
            <a:endParaRPr lang="en-US" sz="1400" dirty="0"/>
          </a:p>
        </p:txBody>
      </p:sp>
    </p:spTree>
    <p:extLst>
      <p:ext uri="{BB962C8B-B14F-4D97-AF65-F5344CB8AC3E}">
        <p14:creationId xmlns:p14="http://schemas.microsoft.com/office/powerpoint/2010/main" val="184335748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51D194-7F5F-3D95-6F04-E71DD51874F0}"/>
              </a:ext>
            </a:extLst>
          </p:cNvPr>
          <p:cNvSpPr>
            <a:spLocks noGrp="1"/>
          </p:cNvSpPr>
          <p:nvPr>
            <p:ph type="title"/>
          </p:nvPr>
        </p:nvSpPr>
        <p:spPr/>
        <p:txBody>
          <a:bodyPr/>
          <a:lstStyle/>
          <a:p>
            <a:r>
              <a:rPr lang="en-US" dirty="0"/>
              <a:t>Cedar Tree	</a:t>
            </a:r>
          </a:p>
        </p:txBody>
      </p:sp>
      <p:pic>
        <p:nvPicPr>
          <p:cNvPr id="13" name="Content Placeholder 12" descr="A tall tree with many branches&#10;&#10;AI-generated content may be incorrect.">
            <a:extLst>
              <a:ext uri="{FF2B5EF4-FFF2-40B4-BE49-F238E27FC236}">
                <a16:creationId xmlns:a16="http://schemas.microsoft.com/office/drawing/2014/main" id="{7A9F89C7-8ABC-47DD-23AA-22104FB37B5C}"/>
              </a:ext>
            </a:extLst>
          </p:cNvPr>
          <p:cNvPicPr>
            <a:picLocks noGrp="1" noChangeAspect="1"/>
          </p:cNvPicPr>
          <p:nvPr>
            <p:ph idx="1"/>
          </p:nvPr>
        </p:nvPicPr>
        <p:blipFill>
          <a:blip r:embed="rId3">
            <a:extLst>
              <a:ext uri="{837473B0-CC2E-450A-ABE3-18F120FF3D39}">
                <a1611:picAttrSrcUrl xmlns:a1611="http://schemas.microsoft.com/office/drawing/2016/11/main" r:id="rId4"/>
              </a:ext>
            </a:extLst>
          </a:blip>
          <a:stretch>
            <a:fillRect/>
          </a:stretch>
        </p:blipFill>
        <p:spPr>
          <a:xfrm>
            <a:off x="9408122" y="2348753"/>
            <a:ext cx="2400413" cy="3598863"/>
          </a:xfrm>
        </p:spPr>
      </p:pic>
      <p:sp>
        <p:nvSpPr>
          <p:cNvPr id="14" name="TextBox 13">
            <a:extLst>
              <a:ext uri="{FF2B5EF4-FFF2-40B4-BE49-F238E27FC236}">
                <a16:creationId xmlns:a16="http://schemas.microsoft.com/office/drawing/2014/main" id="{94BF9AC2-9D23-5FE3-483B-032F9C5F3AF3}"/>
              </a:ext>
            </a:extLst>
          </p:cNvPr>
          <p:cNvSpPr txBox="1"/>
          <p:nvPr/>
        </p:nvSpPr>
        <p:spPr>
          <a:xfrm>
            <a:off x="9506734" y="6230278"/>
            <a:ext cx="2400413" cy="369332"/>
          </a:xfrm>
          <a:prstGeom prst="rect">
            <a:avLst/>
          </a:prstGeom>
          <a:noFill/>
        </p:spPr>
        <p:txBody>
          <a:bodyPr wrap="square" rtlCol="0">
            <a:spAutoFit/>
          </a:bodyPr>
          <a:lstStyle/>
          <a:p>
            <a:r>
              <a:rPr lang="en-US" sz="900" dirty="0">
                <a:hlinkClick r:id="rId4" tooltip="https://www.flickr.com/photos/charlesfred/100083847/"/>
              </a:rPr>
              <a:t>This Photo</a:t>
            </a:r>
            <a:r>
              <a:rPr lang="en-US" sz="900" dirty="0"/>
              <a:t> by Unknown Author is licensed under </a:t>
            </a:r>
            <a:r>
              <a:rPr lang="en-US" sz="900" dirty="0">
                <a:hlinkClick r:id="rId5" tooltip="https://creativecommons.org/licenses/by-nc-sa/3.0/"/>
              </a:rPr>
              <a:t>CC BY-SA-NC</a:t>
            </a:r>
            <a:endParaRPr lang="en-US" sz="900" dirty="0"/>
          </a:p>
        </p:txBody>
      </p:sp>
      <p:sp>
        <p:nvSpPr>
          <p:cNvPr id="15" name="TextBox 14">
            <a:extLst>
              <a:ext uri="{FF2B5EF4-FFF2-40B4-BE49-F238E27FC236}">
                <a16:creationId xmlns:a16="http://schemas.microsoft.com/office/drawing/2014/main" id="{0E70E091-EE6D-7CEE-54A0-B57059D0880B}"/>
              </a:ext>
            </a:extLst>
          </p:cNvPr>
          <p:cNvSpPr txBox="1"/>
          <p:nvPr/>
        </p:nvSpPr>
        <p:spPr>
          <a:xfrm>
            <a:off x="537882" y="2985247"/>
            <a:ext cx="8113059" cy="4278094"/>
          </a:xfrm>
          <a:prstGeom prst="rect">
            <a:avLst/>
          </a:prstGeom>
          <a:noFill/>
        </p:spPr>
        <p:txBody>
          <a:bodyPr wrap="square" rtlCol="0">
            <a:spAutoFit/>
          </a:bodyPr>
          <a:lstStyle/>
          <a:p>
            <a:r>
              <a:rPr lang="en-US" sz="2400" dirty="0"/>
              <a:t>A cedar tree is a symbol of the northwest coast</a:t>
            </a:r>
          </a:p>
          <a:p>
            <a:r>
              <a:rPr lang="en-US" sz="2400" dirty="0"/>
              <a:t>Almost every part of the cedar tree is used for practical and cultural purposes</a:t>
            </a:r>
          </a:p>
          <a:p>
            <a:endParaRPr lang="en-US" sz="2400" dirty="0"/>
          </a:p>
          <a:p>
            <a:r>
              <a:rPr lang="en-US" sz="2400" dirty="0"/>
              <a:t>Cedar boughs are used in ceremony – brushing a dry branch over a person is meant to “sweep away negative energy”</a:t>
            </a:r>
          </a:p>
          <a:p>
            <a:endParaRPr lang="en-US" sz="2400" dirty="0"/>
          </a:p>
          <a:p>
            <a:endParaRPr lang="en-US" sz="2400" dirty="0"/>
          </a:p>
          <a:p>
            <a:r>
              <a:rPr lang="en-CA" sz="1400" kern="100" dirty="0">
                <a:solidFill>
                  <a:srgbClr val="FFC000"/>
                </a:solidFill>
                <a:latin typeface="Aptos" panose="020B0004020202020204" pitchFamily="34" charset="0"/>
                <a:ea typeface="Times New Roman" panose="02020603050405020304" pitchFamily="18" charset="0"/>
                <a:cs typeface="Times New Roman" panose="02020603050405020304" pitchFamily="18" charset="0"/>
              </a:rPr>
              <a:t>https://</a:t>
            </a:r>
            <a:r>
              <a:rPr lang="en-CA" sz="1400" kern="100" dirty="0" err="1">
                <a:solidFill>
                  <a:srgbClr val="FFC000"/>
                </a:solidFill>
                <a:latin typeface="Aptos" panose="020B0004020202020204" pitchFamily="34" charset="0"/>
                <a:ea typeface="Times New Roman" panose="02020603050405020304" pitchFamily="18" charset="0"/>
                <a:cs typeface="Times New Roman" panose="02020603050405020304" pitchFamily="18" charset="0"/>
              </a:rPr>
              <a:t>www.indigenousbc.com</a:t>
            </a:r>
            <a:r>
              <a:rPr lang="en-CA" sz="1400" kern="100" dirty="0">
                <a:solidFill>
                  <a:srgbClr val="FFC000"/>
                </a:solidFill>
                <a:latin typeface="Aptos" panose="020B0004020202020204" pitchFamily="34" charset="0"/>
                <a:ea typeface="Times New Roman" panose="02020603050405020304" pitchFamily="18" charset="0"/>
                <a:cs typeface="Times New Roman" panose="02020603050405020304" pitchFamily="18" charset="0"/>
              </a:rPr>
              <a:t>/stories/living-legends-cedar-is-life/</a:t>
            </a:r>
          </a:p>
          <a:p>
            <a:endParaRPr lang="en-US" sz="2400" dirty="0"/>
          </a:p>
          <a:p>
            <a:endParaRPr lang="en-US" dirty="0"/>
          </a:p>
        </p:txBody>
      </p:sp>
    </p:spTree>
    <p:extLst>
      <p:ext uri="{BB962C8B-B14F-4D97-AF65-F5344CB8AC3E}">
        <p14:creationId xmlns:p14="http://schemas.microsoft.com/office/powerpoint/2010/main" val="49300945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EE0837-3E42-80DF-2E2E-1037F0C5B603}"/>
              </a:ext>
            </a:extLst>
          </p:cNvPr>
          <p:cNvSpPr>
            <a:spLocks noGrp="1"/>
          </p:cNvSpPr>
          <p:nvPr>
            <p:ph type="title"/>
          </p:nvPr>
        </p:nvSpPr>
        <p:spPr/>
        <p:txBody>
          <a:bodyPr/>
          <a:lstStyle/>
          <a:p>
            <a:r>
              <a:rPr lang="en-US" dirty="0"/>
              <a:t>Oral Tradition	</a:t>
            </a:r>
          </a:p>
        </p:txBody>
      </p:sp>
      <p:sp>
        <p:nvSpPr>
          <p:cNvPr id="3" name="Content Placeholder 2">
            <a:extLst>
              <a:ext uri="{FF2B5EF4-FFF2-40B4-BE49-F238E27FC236}">
                <a16:creationId xmlns:a16="http://schemas.microsoft.com/office/drawing/2014/main" id="{12E93A8F-2EDD-A1BB-FC1C-D2F031274A55}"/>
              </a:ext>
            </a:extLst>
          </p:cNvPr>
          <p:cNvSpPr>
            <a:spLocks noGrp="1"/>
          </p:cNvSpPr>
          <p:nvPr>
            <p:ph idx="1"/>
          </p:nvPr>
        </p:nvSpPr>
        <p:spPr>
          <a:xfrm>
            <a:off x="680321" y="2336873"/>
            <a:ext cx="6526391" cy="3073327"/>
          </a:xfrm>
        </p:spPr>
        <p:txBody>
          <a:bodyPr>
            <a:normAutofit/>
          </a:bodyPr>
          <a:lstStyle/>
          <a:p>
            <a:pPr marL="0" indent="0">
              <a:buNone/>
            </a:pPr>
            <a:r>
              <a:rPr lang="en-US" sz="2600" dirty="0"/>
              <a:t>Indigenous history, traditions, ways of being are shared through oral stories.</a:t>
            </a:r>
          </a:p>
          <a:p>
            <a:pPr marL="0" indent="0">
              <a:buNone/>
            </a:pPr>
            <a:endParaRPr lang="en-US" sz="2600" dirty="0"/>
          </a:p>
          <a:p>
            <a:pPr marL="0" indent="0">
              <a:buNone/>
            </a:pPr>
            <a:r>
              <a:rPr lang="en-US" sz="2600" dirty="0"/>
              <a:t>Traditional stories carry life lessons and are told for generations.</a:t>
            </a:r>
          </a:p>
          <a:p>
            <a:pPr marL="0" indent="0">
              <a:buNone/>
            </a:pPr>
            <a:endParaRPr lang="en-US" dirty="0"/>
          </a:p>
          <a:p>
            <a:pPr marL="0" indent="0">
              <a:buNone/>
            </a:pPr>
            <a:endParaRPr lang="en-US" dirty="0"/>
          </a:p>
          <a:p>
            <a:pPr marL="0" indent="0">
              <a:buNone/>
            </a:pPr>
            <a:endParaRPr lang="en-US" dirty="0"/>
          </a:p>
          <a:p>
            <a:pPr marL="0" indent="0">
              <a:buNone/>
            </a:pPr>
            <a:endParaRPr lang="en-US" dirty="0"/>
          </a:p>
        </p:txBody>
      </p:sp>
      <p:pic>
        <p:nvPicPr>
          <p:cNvPr id="9" name="Picture 8" descr="A child reading a book&#10;&#10;AI-generated content may be incorrect.">
            <a:extLst>
              <a:ext uri="{FF2B5EF4-FFF2-40B4-BE49-F238E27FC236}">
                <a16:creationId xmlns:a16="http://schemas.microsoft.com/office/drawing/2014/main" id="{7174D446-DDC9-67C5-EFCD-4C8491275462}"/>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8283697" y="2292588"/>
            <a:ext cx="3303307" cy="3303307"/>
          </a:xfrm>
          <a:prstGeom prst="rect">
            <a:avLst/>
          </a:prstGeom>
        </p:spPr>
      </p:pic>
      <p:sp>
        <p:nvSpPr>
          <p:cNvPr id="10" name="TextBox 9">
            <a:extLst>
              <a:ext uri="{FF2B5EF4-FFF2-40B4-BE49-F238E27FC236}">
                <a16:creationId xmlns:a16="http://schemas.microsoft.com/office/drawing/2014/main" id="{47A63C8D-0896-9854-B5E9-058417D7C413}"/>
              </a:ext>
            </a:extLst>
          </p:cNvPr>
          <p:cNvSpPr txBox="1"/>
          <p:nvPr/>
        </p:nvSpPr>
        <p:spPr>
          <a:xfrm>
            <a:off x="8278213" y="5681503"/>
            <a:ext cx="3784599" cy="230832"/>
          </a:xfrm>
          <a:prstGeom prst="rect">
            <a:avLst/>
          </a:prstGeom>
          <a:noFill/>
        </p:spPr>
        <p:txBody>
          <a:bodyPr wrap="square" rtlCol="0">
            <a:spAutoFit/>
          </a:bodyPr>
          <a:lstStyle/>
          <a:p>
            <a:r>
              <a:rPr lang="en-US" sz="900" dirty="0">
                <a:hlinkClick r:id="rId4" tooltip="https://www.flickr.com/photos/iamchadhearmesnore/6969953829"/>
              </a:rPr>
              <a:t>This Photo</a:t>
            </a:r>
            <a:r>
              <a:rPr lang="en-US" sz="900" dirty="0"/>
              <a:t> by Unknown Author is licensed under </a:t>
            </a:r>
            <a:r>
              <a:rPr lang="en-US" sz="900" dirty="0">
                <a:hlinkClick r:id="rId5" tooltip="https://creativecommons.org/licenses/by/3.0/"/>
              </a:rPr>
              <a:t>CC BY</a:t>
            </a:r>
            <a:endParaRPr lang="en-US" sz="900" dirty="0"/>
          </a:p>
        </p:txBody>
      </p:sp>
      <p:pic>
        <p:nvPicPr>
          <p:cNvPr id="4" name="Picture 3" descr="A group of icons with different symbols&#10;&#10;AI-generated content may be incorrect.">
            <a:extLst>
              <a:ext uri="{FF2B5EF4-FFF2-40B4-BE49-F238E27FC236}">
                <a16:creationId xmlns:a16="http://schemas.microsoft.com/office/drawing/2014/main" id="{7A0BA562-A59A-646A-D253-D2B4AB7DE9A0}"/>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flipH="1" flipV="1">
            <a:off x="11030387" y="937462"/>
            <a:ext cx="683895" cy="712470"/>
          </a:xfrm>
          <a:prstGeom prst="rect">
            <a:avLst/>
          </a:prstGeom>
        </p:spPr>
      </p:pic>
      <p:sp>
        <p:nvSpPr>
          <p:cNvPr id="5" name="TextBox 4">
            <a:extLst>
              <a:ext uri="{FF2B5EF4-FFF2-40B4-BE49-F238E27FC236}">
                <a16:creationId xmlns:a16="http://schemas.microsoft.com/office/drawing/2014/main" id="{AEFD7E6C-54C8-A54D-5925-31AAD31A3F1C}"/>
              </a:ext>
            </a:extLst>
          </p:cNvPr>
          <p:cNvSpPr txBox="1"/>
          <p:nvPr/>
        </p:nvSpPr>
        <p:spPr>
          <a:xfrm>
            <a:off x="477718" y="6054317"/>
            <a:ext cx="7805979" cy="523220"/>
          </a:xfrm>
          <a:prstGeom prst="rect">
            <a:avLst/>
          </a:prstGeom>
          <a:noFill/>
        </p:spPr>
        <p:txBody>
          <a:bodyPr wrap="square" rtlCol="0">
            <a:spAutoFit/>
          </a:bodyPr>
          <a:lstStyle/>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7"/>
              </a:rPr>
              <a:t>https://digital.library.upenn.edu/women/johnson/vancouver/vancouver-01.html</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a:p>
            <a:r>
              <a:rPr lang="en-CA" sz="1400" u="sng" kern="100"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8"/>
              </a:rPr>
              <a:t>https://www.culturalsurvival.org/news/importance-indigenous-oral-traditional-storytelling-part-1</a:t>
            </a:r>
            <a:endParaRPr lang="en-CA" sz="1400" kern="100" dirty="0">
              <a:effectLst/>
              <a:latin typeface="Aptos" panose="020B0004020202020204" pitchFamily="34" charset="0"/>
              <a:ea typeface="Aptos" panose="020B0004020202020204" pitchFamily="34" charset="0"/>
              <a:cs typeface="Times New Roman" panose="02020603050405020304" pitchFamily="18" charset="0"/>
            </a:endParaRPr>
          </a:p>
        </p:txBody>
      </p:sp>
    </p:spTree>
    <p:extLst>
      <p:ext uri="{BB962C8B-B14F-4D97-AF65-F5344CB8AC3E}">
        <p14:creationId xmlns:p14="http://schemas.microsoft.com/office/powerpoint/2010/main" val="2071634093"/>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DD9E32-0172-510C-B2D6-081BA619639F}"/>
              </a:ext>
            </a:extLst>
          </p:cNvPr>
          <p:cNvSpPr>
            <a:spLocks noGrp="1"/>
          </p:cNvSpPr>
          <p:nvPr>
            <p:ph type="title"/>
          </p:nvPr>
        </p:nvSpPr>
        <p:spPr/>
        <p:txBody>
          <a:bodyPr/>
          <a:lstStyle/>
          <a:p>
            <a:r>
              <a:rPr lang="en-US" dirty="0"/>
              <a:t>The Potlatch</a:t>
            </a:r>
          </a:p>
        </p:txBody>
      </p:sp>
      <p:sp>
        <p:nvSpPr>
          <p:cNvPr id="3" name="Content Placeholder 2">
            <a:extLst>
              <a:ext uri="{FF2B5EF4-FFF2-40B4-BE49-F238E27FC236}">
                <a16:creationId xmlns:a16="http://schemas.microsoft.com/office/drawing/2014/main" id="{2CC6FB25-29BD-FE20-A25A-B38F8E5FC903}"/>
              </a:ext>
            </a:extLst>
          </p:cNvPr>
          <p:cNvSpPr>
            <a:spLocks noGrp="1"/>
          </p:cNvSpPr>
          <p:nvPr>
            <p:ph idx="1"/>
          </p:nvPr>
        </p:nvSpPr>
        <p:spPr>
          <a:xfrm>
            <a:off x="680321" y="2336873"/>
            <a:ext cx="10915934" cy="3599316"/>
          </a:xfrm>
        </p:spPr>
        <p:txBody>
          <a:bodyPr>
            <a:normAutofit/>
          </a:bodyPr>
          <a:lstStyle/>
          <a:p>
            <a:pPr marL="0" indent="0">
              <a:buNone/>
            </a:pPr>
            <a:r>
              <a:rPr lang="en-US" dirty="0"/>
              <a:t>The Potlatch was banned from 1884-1951</a:t>
            </a:r>
          </a:p>
          <a:p>
            <a:pPr marL="0" indent="0">
              <a:buNone/>
            </a:pPr>
            <a:endParaRPr lang="en-US" dirty="0"/>
          </a:p>
          <a:p>
            <a:pPr marL="0" indent="0">
              <a:buNone/>
            </a:pPr>
            <a:r>
              <a:rPr lang="en-US" dirty="0"/>
              <a:t>Potlatches are held to recognize and celebrate births, marriages, deaths, settle disputes, totem pole raising, giving cultural names, passing on names, songs or dances or formalizing aspects of relations between families or </a:t>
            </a:r>
            <a:r>
              <a:rPr lang="en-US" dirty="0" err="1"/>
              <a:t>communities.These</a:t>
            </a:r>
            <a:r>
              <a:rPr lang="en-US" dirty="0"/>
              <a:t> events can be scheduled over a number of days</a:t>
            </a:r>
          </a:p>
          <a:p>
            <a:pPr marL="0" indent="0">
              <a:buNone/>
            </a:pPr>
            <a:endParaRPr lang="en-US" dirty="0"/>
          </a:p>
          <a:p>
            <a:pPr marL="0" indent="0">
              <a:buNone/>
            </a:pPr>
            <a:r>
              <a:rPr lang="en-US" dirty="0"/>
              <a:t>Two important aspects of potlatches are gift giving and documenting, and redistribution of wealth which raises the rank of the Chief(s).</a:t>
            </a:r>
          </a:p>
          <a:p>
            <a:pPr marL="0" indent="0">
              <a:buNone/>
            </a:pPr>
            <a:endParaRPr lang="en-US" dirty="0"/>
          </a:p>
        </p:txBody>
      </p:sp>
      <p:sp>
        <p:nvSpPr>
          <p:cNvPr id="4" name="TextBox 3">
            <a:extLst>
              <a:ext uri="{FF2B5EF4-FFF2-40B4-BE49-F238E27FC236}">
                <a16:creationId xmlns:a16="http://schemas.microsoft.com/office/drawing/2014/main" id="{1890A544-9241-B9DB-180D-C1B8E60D4E9C}"/>
              </a:ext>
            </a:extLst>
          </p:cNvPr>
          <p:cNvSpPr txBox="1"/>
          <p:nvPr/>
        </p:nvSpPr>
        <p:spPr>
          <a:xfrm>
            <a:off x="680321" y="6131119"/>
            <a:ext cx="5500255" cy="307777"/>
          </a:xfrm>
          <a:prstGeom prst="rect">
            <a:avLst/>
          </a:prstGeom>
          <a:noFill/>
        </p:spPr>
        <p:txBody>
          <a:bodyPr wrap="square" rtlCol="0">
            <a:spAutoFit/>
          </a:bodyPr>
          <a:lstStyle/>
          <a:p>
            <a:r>
              <a:rPr lang="en-CA" sz="1400" u="sng" dirty="0">
                <a:solidFill>
                  <a:srgbClr val="467886"/>
                </a:solidFill>
                <a:effectLst/>
                <a:latin typeface="Aptos" panose="020B0004020202020204" pitchFamily="34" charset="0"/>
                <a:ea typeface="Aptos" panose="020B0004020202020204" pitchFamily="34" charset="0"/>
                <a:cs typeface="Times New Roman" panose="02020603050405020304" pitchFamily="18" charset="0"/>
                <a:hlinkClick r:id="rId3"/>
              </a:rPr>
              <a:t>https://www.bcit.ca/courses/indigenous-awareness-mooc-0200/</a:t>
            </a:r>
            <a:r>
              <a:rPr lang="en-CA" sz="1400" dirty="0">
                <a:effectLst/>
              </a:rPr>
              <a:t> </a:t>
            </a:r>
            <a:endParaRPr lang="en-US" sz="1400" dirty="0"/>
          </a:p>
        </p:txBody>
      </p:sp>
    </p:spTree>
    <p:extLst>
      <p:ext uri="{BB962C8B-B14F-4D97-AF65-F5344CB8AC3E}">
        <p14:creationId xmlns:p14="http://schemas.microsoft.com/office/powerpoint/2010/main" val="122847340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78F94C-C556-8825-608C-30578C2536D2}"/>
              </a:ext>
            </a:extLst>
          </p:cNvPr>
          <p:cNvSpPr>
            <a:spLocks noGrp="1"/>
          </p:cNvSpPr>
          <p:nvPr>
            <p:ph type="title"/>
          </p:nvPr>
        </p:nvSpPr>
        <p:spPr/>
        <p:txBody>
          <a:bodyPr/>
          <a:lstStyle/>
          <a:p>
            <a:r>
              <a:rPr lang="en-US" dirty="0"/>
              <a:t>Making a Difference</a:t>
            </a:r>
          </a:p>
        </p:txBody>
      </p:sp>
      <p:sp>
        <p:nvSpPr>
          <p:cNvPr id="3" name="Content Placeholder 2">
            <a:extLst>
              <a:ext uri="{FF2B5EF4-FFF2-40B4-BE49-F238E27FC236}">
                <a16:creationId xmlns:a16="http://schemas.microsoft.com/office/drawing/2014/main" id="{E403A0B8-F6EC-6683-B7A9-866B1B074178}"/>
              </a:ext>
            </a:extLst>
          </p:cNvPr>
          <p:cNvSpPr>
            <a:spLocks noGrp="1"/>
          </p:cNvSpPr>
          <p:nvPr>
            <p:ph idx="1"/>
          </p:nvPr>
        </p:nvSpPr>
        <p:spPr/>
        <p:txBody>
          <a:bodyPr>
            <a:normAutofit/>
          </a:bodyPr>
          <a:lstStyle/>
          <a:p>
            <a:r>
              <a:rPr lang="en-US" sz="2800" dirty="0"/>
              <a:t>Do Your Own Learning</a:t>
            </a:r>
          </a:p>
          <a:p>
            <a:r>
              <a:rPr lang="en-US" sz="2800" dirty="0"/>
              <a:t>Share your knowledge</a:t>
            </a:r>
          </a:p>
          <a:p>
            <a:r>
              <a:rPr lang="en-US" sz="2800" dirty="0"/>
              <a:t>Get Involved</a:t>
            </a:r>
          </a:p>
          <a:p>
            <a:r>
              <a:rPr lang="en-US" sz="2800" dirty="0"/>
              <a:t>Advancing Reconciliation</a:t>
            </a:r>
          </a:p>
          <a:p>
            <a:r>
              <a:rPr lang="en-US" sz="2800" dirty="0"/>
              <a:t>Attend events</a:t>
            </a:r>
          </a:p>
        </p:txBody>
      </p:sp>
    </p:spTree>
    <p:extLst>
      <p:ext uri="{BB962C8B-B14F-4D97-AF65-F5344CB8AC3E}">
        <p14:creationId xmlns:p14="http://schemas.microsoft.com/office/powerpoint/2010/main" val="99525624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EC9BE2-8E08-03DC-75C0-5F106E25BF21}"/>
              </a:ext>
            </a:extLst>
          </p:cNvPr>
          <p:cNvSpPr>
            <a:spLocks noGrp="1"/>
          </p:cNvSpPr>
          <p:nvPr>
            <p:ph type="title"/>
          </p:nvPr>
        </p:nvSpPr>
        <p:spPr/>
        <p:txBody>
          <a:bodyPr/>
          <a:lstStyle/>
          <a:p>
            <a:r>
              <a:rPr lang="en-US" dirty="0"/>
              <a:t>Do Your Own Learning</a:t>
            </a:r>
          </a:p>
        </p:txBody>
      </p:sp>
      <p:sp>
        <p:nvSpPr>
          <p:cNvPr id="3" name="Content Placeholder 2">
            <a:extLst>
              <a:ext uri="{FF2B5EF4-FFF2-40B4-BE49-F238E27FC236}">
                <a16:creationId xmlns:a16="http://schemas.microsoft.com/office/drawing/2014/main" id="{79CC8970-8170-9782-1E91-2BE6A84AB221}"/>
              </a:ext>
            </a:extLst>
          </p:cNvPr>
          <p:cNvSpPr>
            <a:spLocks noGrp="1"/>
          </p:cNvSpPr>
          <p:nvPr>
            <p:ph idx="1"/>
          </p:nvPr>
        </p:nvSpPr>
        <p:spPr>
          <a:xfrm>
            <a:off x="680321" y="2336872"/>
            <a:ext cx="10726432" cy="4156917"/>
          </a:xfrm>
        </p:spPr>
        <p:txBody>
          <a:bodyPr/>
          <a:lstStyle/>
          <a:p>
            <a:pPr marL="0" indent="0">
              <a:lnSpc>
                <a:spcPct val="100000"/>
              </a:lnSpc>
              <a:spcBef>
                <a:spcPts val="0"/>
              </a:spcBef>
              <a:buNone/>
            </a:pPr>
            <a:r>
              <a:rPr lang="en-US" dirty="0"/>
              <a:t>This introduction to Indigenous history is a good start</a:t>
            </a:r>
          </a:p>
          <a:p>
            <a:pPr marL="0" indent="0">
              <a:lnSpc>
                <a:spcPct val="100000"/>
              </a:lnSpc>
              <a:spcBef>
                <a:spcPts val="0"/>
              </a:spcBef>
              <a:buNone/>
            </a:pPr>
            <a:endParaRPr lang="en-US" dirty="0"/>
          </a:p>
          <a:p>
            <a:pPr marL="0" indent="0">
              <a:lnSpc>
                <a:spcPct val="100000"/>
              </a:lnSpc>
              <a:spcBef>
                <a:spcPts val="0"/>
              </a:spcBef>
              <a:buNone/>
            </a:pPr>
            <a:r>
              <a:rPr lang="en-US" dirty="0"/>
              <a:t>There are many other ways that you can continue learning about Indigenous peoples of Canada, here are just a few ideas:</a:t>
            </a:r>
          </a:p>
          <a:p>
            <a:pPr marL="0" indent="0">
              <a:lnSpc>
                <a:spcPct val="100000"/>
              </a:lnSpc>
              <a:spcBef>
                <a:spcPts val="0"/>
              </a:spcBef>
              <a:buNone/>
            </a:pPr>
            <a:endParaRPr lang="en-US" dirty="0"/>
          </a:p>
          <a:p>
            <a:pPr>
              <a:lnSpc>
                <a:spcPct val="100000"/>
              </a:lnSpc>
              <a:spcBef>
                <a:spcPts val="0"/>
              </a:spcBef>
            </a:pPr>
            <a:r>
              <a:rPr lang="en-US" dirty="0"/>
              <a:t>Many post-secondary institutes offer online courses</a:t>
            </a:r>
          </a:p>
          <a:p>
            <a:pPr>
              <a:lnSpc>
                <a:spcPct val="100000"/>
              </a:lnSpc>
              <a:spcBef>
                <a:spcPts val="0"/>
              </a:spcBef>
            </a:pPr>
            <a:r>
              <a:rPr lang="en-US" dirty="0"/>
              <a:t>Visit the “Indigenous” section at local libraries and bookstores </a:t>
            </a:r>
          </a:p>
          <a:p>
            <a:pPr>
              <a:lnSpc>
                <a:spcPct val="100000"/>
              </a:lnSpc>
              <a:spcBef>
                <a:spcPts val="0"/>
              </a:spcBef>
            </a:pPr>
            <a:r>
              <a:rPr lang="en-US" dirty="0"/>
              <a:t>Attend Indigenous community hosted events	</a:t>
            </a:r>
          </a:p>
          <a:p>
            <a:pPr>
              <a:lnSpc>
                <a:spcPct val="100000"/>
              </a:lnSpc>
              <a:spcBef>
                <a:spcPts val="0"/>
              </a:spcBef>
            </a:pPr>
            <a:r>
              <a:rPr lang="en-US" dirty="0"/>
              <a:t>Participate in celebrations like National Indigenous Peoples Day (June 21) and National Day for Truth &amp; Reconciliation (Sept 30) Events</a:t>
            </a:r>
          </a:p>
          <a:p>
            <a:pPr marL="0" indent="0">
              <a:buNone/>
            </a:pPr>
            <a:endParaRPr lang="en-US" dirty="0"/>
          </a:p>
        </p:txBody>
      </p:sp>
    </p:spTree>
    <p:extLst>
      <p:ext uri="{BB962C8B-B14F-4D97-AF65-F5344CB8AC3E}">
        <p14:creationId xmlns:p14="http://schemas.microsoft.com/office/powerpoint/2010/main" val="131649762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AE8C6C-2F0A-924F-3947-8AF77FC2271E}"/>
              </a:ext>
            </a:extLst>
          </p:cNvPr>
          <p:cNvSpPr>
            <a:spLocks noGrp="1"/>
          </p:cNvSpPr>
          <p:nvPr>
            <p:ph type="title"/>
          </p:nvPr>
        </p:nvSpPr>
        <p:spPr/>
        <p:txBody>
          <a:bodyPr/>
          <a:lstStyle/>
          <a:p>
            <a:r>
              <a:rPr lang="en-US" dirty="0"/>
              <a:t>Get Involved	</a:t>
            </a:r>
          </a:p>
        </p:txBody>
      </p:sp>
      <p:sp>
        <p:nvSpPr>
          <p:cNvPr id="3" name="Content Placeholder 2">
            <a:extLst>
              <a:ext uri="{FF2B5EF4-FFF2-40B4-BE49-F238E27FC236}">
                <a16:creationId xmlns:a16="http://schemas.microsoft.com/office/drawing/2014/main" id="{8974F788-3ED8-CF79-120E-9C9949F9187A}"/>
              </a:ext>
            </a:extLst>
          </p:cNvPr>
          <p:cNvSpPr>
            <a:spLocks noGrp="1"/>
          </p:cNvSpPr>
          <p:nvPr>
            <p:ph idx="1"/>
          </p:nvPr>
        </p:nvSpPr>
        <p:spPr>
          <a:xfrm>
            <a:off x="680321" y="2336873"/>
            <a:ext cx="10803923" cy="3599316"/>
          </a:xfrm>
        </p:spPr>
        <p:txBody>
          <a:bodyPr>
            <a:normAutofit fontScale="92500" lnSpcReduction="10000"/>
          </a:bodyPr>
          <a:lstStyle/>
          <a:p>
            <a:pPr marL="0" indent="0">
              <a:buNone/>
            </a:pPr>
            <a:r>
              <a:rPr lang="en-US" dirty="0"/>
              <a:t>Learning about local Indigenous events is as simple as doing a google search</a:t>
            </a:r>
          </a:p>
          <a:p>
            <a:pPr marL="0" indent="0">
              <a:buNone/>
            </a:pPr>
            <a:endParaRPr lang="en-US" dirty="0"/>
          </a:p>
          <a:p>
            <a:pPr marL="0" indent="0">
              <a:buNone/>
            </a:pPr>
            <a:r>
              <a:rPr lang="en-US" dirty="0"/>
              <a:t>Here are a few events that you might want to search:</a:t>
            </a:r>
          </a:p>
          <a:p>
            <a:r>
              <a:rPr lang="en-US" dirty="0"/>
              <a:t>National Indigenous Physical Activity &amp; Wellness Conference</a:t>
            </a:r>
          </a:p>
          <a:p>
            <a:r>
              <a:rPr lang="en-US" dirty="0"/>
              <a:t>Stitching Together Knowledges: Indigenous Traditions, Stories and Research</a:t>
            </a:r>
          </a:p>
          <a:p>
            <a:r>
              <a:rPr lang="en-US" dirty="0"/>
              <a:t>The Artist’s Path: An Indigenous Storytelling Circle</a:t>
            </a:r>
          </a:p>
          <a:p>
            <a:r>
              <a:rPr lang="en-US" dirty="0"/>
              <a:t>2025 Soaring: Indigenous Youth Empowerment Gathering</a:t>
            </a:r>
          </a:p>
          <a:p>
            <a:r>
              <a:rPr lang="en-US" dirty="0"/>
              <a:t>National Indigenous Peoples Day June 21</a:t>
            </a:r>
          </a:p>
          <a:p>
            <a:r>
              <a:rPr lang="en-US" dirty="0"/>
              <a:t>National Day for Truth &amp; </a:t>
            </a:r>
            <a:r>
              <a:rPr lang="en-US" dirty="0" err="1"/>
              <a:t>Reconciiiation</a:t>
            </a:r>
            <a:r>
              <a:rPr lang="en-US" dirty="0"/>
              <a:t> September 30</a:t>
            </a:r>
          </a:p>
          <a:p>
            <a:pPr marL="0" indent="0">
              <a:buNone/>
            </a:pPr>
            <a:endParaRPr lang="en-US" dirty="0"/>
          </a:p>
        </p:txBody>
      </p:sp>
      <p:sp>
        <p:nvSpPr>
          <p:cNvPr id="4" name="TextBox 3">
            <a:extLst>
              <a:ext uri="{FF2B5EF4-FFF2-40B4-BE49-F238E27FC236}">
                <a16:creationId xmlns:a16="http://schemas.microsoft.com/office/drawing/2014/main" id="{DB51FAA5-5B2B-78A0-0567-6F683E8116D8}"/>
              </a:ext>
            </a:extLst>
          </p:cNvPr>
          <p:cNvSpPr txBox="1"/>
          <p:nvPr/>
        </p:nvSpPr>
        <p:spPr>
          <a:xfrm>
            <a:off x="680321" y="6131119"/>
            <a:ext cx="7966129" cy="307777"/>
          </a:xfrm>
          <a:prstGeom prst="rect">
            <a:avLst/>
          </a:prstGeom>
          <a:noFill/>
        </p:spPr>
        <p:txBody>
          <a:bodyPr wrap="square" rtlCol="0">
            <a:spAutoFit/>
          </a:bodyPr>
          <a:lstStyle/>
          <a:p>
            <a:r>
              <a:rPr lang="en-US" sz="1400" dirty="0">
                <a:solidFill>
                  <a:srgbClr val="FFC000"/>
                </a:solidFill>
              </a:rPr>
              <a:t>https://</a:t>
            </a:r>
            <a:r>
              <a:rPr lang="en-US" sz="1400" dirty="0" err="1">
                <a:solidFill>
                  <a:srgbClr val="FFC000"/>
                </a:solidFill>
              </a:rPr>
              <a:t>www.eventbrite.ca</a:t>
            </a:r>
            <a:r>
              <a:rPr lang="en-US" sz="1400" dirty="0">
                <a:solidFill>
                  <a:srgbClr val="FFC000"/>
                </a:solidFill>
              </a:rPr>
              <a:t>/d/</a:t>
            </a:r>
            <a:r>
              <a:rPr lang="en-US" sz="1400" dirty="0" err="1">
                <a:solidFill>
                  <a:srgbClr val="FFC000"/>
                </a:solidFill>
              </a:rPr>
              <a:t>canada</a:t>
            </a:r>
            <a:r>
              <a:rPr lang="en-US" sz="1400" dirty="0">
                <a:solidFill>
                  <a:srgbClr val="FFC000"/>
                </a:solidFill>
              </a:rPr>
              <a:t>--</a:t>
            </a:r>
            <a:r>
              <a:rPr lang="en-US" sz="1400" dirty="0" err="1">
                <a:solidFill>
                  <a:srgbClr val="FFC000"/>
                </a:solidFill>
              </a:rPr>
              <a:t>vancouver</a:t>
            </a:r>
            <a:r>
              <a:rPr lang="en-US" sz="1400" dirty="0">
                <a:solidFill>
                  <a:srgbClr val="FFC000"/>
                </a:solidFill>
              </a:rPr>
              <a:t>/indigenous/?page=5</a:t>
            </a:r>
          </a:p>
        </p:txBody>
      </p:sp>
    </p:spTree>
    <p:extLst>
      <p:ext uri="{BB962C8B-B14F-4D97-AF65-F5344CB8AC3E}">
        <p14:creationId xmlns:p14="http://schemas.microsoft.com/office/powerpoint/2010/main" val="123967539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6F54347-5C09-FB05-D621-B55F2DAA34AC}"/>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9B0C1B81-66A7-C832-E42A-EDAC2B3EF0EA}"/>
              </a:ext>
            </a:extLst>
          </p:cNvPr>
          <p:cNvSpPr>
            <a:spLocks noGrp="1"/>
          </p:cNvSpPr>
          <p:nvPr>
            <p:ph type="title"/>
          </p:nvPr>
        </p:nvSpPr>
        <p:spPr/>
        <p:txBody>
          <a:bodyPr/>
          <a:lstStyle/>
          <a:p>
            <a:r>
              <a:rPr lang="en-US" dirty="0"/>
              <a:t>Check Your Knowledge</a:t>
            </a:r>
          </a:p>
        </p:txBody>
      </p:sp>
      <p:sp>
        <p:nvSpPr>
          <p:cNvPr id="3" name="Content Placeholder 2">
            <a:extLst>
              <a:ext uri="{FF2B5EF4-FFF2-40B4-BE49-F238E27FC236}">
                <a16:creationId xmlns:a16="http://schemas.microsoft.com/office/drawing/2014/main" id="{E1CE9DF4-1F44-97BA-D1A2-AC948D60ECC5}"/>
              </a:ext>
            </a:extLst>
          </p:cNvPr>
          <p:cNvSpPr>
            <a:spLocks noGrp="1"/>
          </p:cNvSpPr>
          <p:nvPr>
            <p:ph idx="1"/>
          </p:nvPr>
        </p:nvSpPr>
        <p:spPr/>
        <p:txBody>
          <a:bodyPr/>
          <a:lstStyle/>
          <a:p>
            <a:pPr marL="457200" indent="-457200">
              <a:buAutoNum type="arabicPeriod"/>
            </a:pPr>
            <a:r>
              <a:rPr lang="en-US" dirty="0"/>
              <a:t>The Cedar tree is known as the tree of _________ </a:t>
            </a:r>
          </a:p>
          <a:p>
            <a:pPr marL="457200" indent="-457200">
              <a:buAutoNum type="arabicPeriod"/>
            </a:pPr>
            <a:r>
              <a:rPr lang="en-US" dirty="0"/>
              <a:t>Can traditional stories and legends be shared by anyone?</a:t>
            </a:r>
          </a:p>
          <a:p>
            <a:pPr marL="457200" indent="-457200">
              <a:buAutoNum type="arabicPeriod"/>
            </a:pPr>
            <a:r>
              <a:rPr lang="en-US" dirty="0"/>
              <a:t>What years was the potlatch banned?</a:t>
            </a:r>
          </a:p>
          <a:p>
            <a:pPr marL="457200" indent="-457200">
              <a:buAutoNum type="arabicPeriod"/>
            </a:pPr>
            <a:r>
              <a:rPr lang="en-US" dirty="0"/>
              <a:t>National indigenous Peoples Day is in which month?</a:t>
            </a:r>
          </a:p>
          <a:p>
            <a:pPr marL="457200" indent="-457200">
              <a:buAutoNum type="arabicPeriod"/>
            </a:pPr>
            <a:r>
              <a:rPr lang="en-US" dirty="0"/>
              <a:t>National Day for Truth and Reconciliation is in which month?</a:t>
            </a:r>
          </a:p>
          <a:p>
            <a:pPr marL="457200" indent="-457200">
              <a:buAutoNum type="arabicPeriod"/>
            </a:pPr>
            <a:endParaRPr lang="en-US" dirty="0"/>
          </a:p>
        </p:txBody>
      </p:sp>
    </p:spTree>
    <p:extLst>
      <p:ext uri="{BB962C8B-B14F-4D97-AF65-F5344CB8AC3E}">
        <p14:creationId xmlns:p14="http://schemas.microsoft.com/office/powerpoint/2010/main" val="36409253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D791B4-04DA-73D7-5090-A4AFCDE9B9F8}"/>
              </a:ext>
            </a:extLst>
          </p:cNvPr>
          <p:cNvSpPr>
            <a:spLocks noGrp="1"/>
          </p:cNvSpPr>
          <p:nvPr>
            <p:ph type="title"/>
          </p:nvPr>
        </p:nvSpPr>
        <p:spPr/>
        <p:txBody>
          <a:bodyPr/>
          <a:lstStyle/>
          <a:p>
            <a:r>
              <a:rPr lang="en-US" dirty="0"/>
              <a:t>Final Thoughts</a:t>
            </a:r>
          </a:p>
        </p:txBody>
      </p:sp>
      <p:sp>
        <p:nvSpPr>
          <p:cNvPr id="3" name="Content Placeholder 2">
            <a:extLst>
              <a:ext uri="{FF2B5EF4-FFF2-40B4-BE49-F238E27FC236}">
                <a16:creationId xmlns:a16="http://schemas.microsoft.com/office/drawing/2014/main" id="{6A04C828-FC31-A5D8-C87E-03AE9EF7FABC}"/>
              </a:ext>
            </a:extLst>
          </p:cNvPr>
          <p:cNvSpPr>
            <a:spLocks noGrp="1"/>
          </p:cNvSpPr>
          <p:nvPr>
            <p:ph idx="1"/>
          </p:nvPr>
        </p:nvSpPr>
        <p:spPr>
          <a:xfrm>
            <a:off x="680321" y="2336873"/>
            <a:ext cx="10927910" cy="3599316"/>
          </a:xfrm>
        </p:spPr>
        <p:txBody>
          <a:bodyPr/>
          <a:lstStyle/>
          <a:p>
            <a:pPr marL="0" indent="0">
              <a:buNone/>
            </a:pPr>
            <a:br>
              <a:rPr lang="en-US" dirty="0"/>
            </a:br>
            <a:r>
              <a:rPr lang="en-US" sz="3600" i="1" dirty="0"/>
              <a:t>“Most of us think that history is the past.  It’s not.  History is the stories we tell about the past”</a:t>
            </a:r>
          </a:p>
          <a:p>
            <a:pPr marL="0" indent="0">
              <a:buNone/>
            </a:pPr>
            <a:r>
              <a:rPr lang="en-US" sz="3600" dirty="0"/>
              <a:t>						- Thomas King</a:t>
            </a:r>
          </a:p>
          <a:p>
            <a:pPr marL="0" indent="0">
              <a:buNone/>
            </a:pPr>
            <a:endParaRPr lang="en-US" dirty="0"/>
          </a:p>
          <a:p>
            <a:pPr marL="0" indent="0">
              <a:buNone/>
            </a:pPr>
            <a:endParaRPr lang="en-US" dirty="0"/>
          </a:p>
          <a:p>
            <a:pPr marL="0" indent="0">
              <a:buNone/>
            </a:pPr>
            <a:endParaRPr lang="en-US" dirty="0"/>
          </a:p>
        </p:txBody>
      </p:sp>
    </p:spTree>
    <p:extLst>
      <p:ext uri="{BB962C8B-B14F-4D97-AF65-F5344CB8AC3E}">
        <p14:creationId xmlns:p14="http://schemas.microsoft.com/office/powerpoint/2010/main" val="2482440283"/>
      </p:ext>
    </p:extLst>
  </p:cSld>
  <p:clrMapOvr>
    <a:masterClrMapping/>
  </p:clrMapOvr>
</p:sld>
</file>

<file path=ppt/theme/theme1.xml><?xml version="1.0" encoding="utf-8"?>
<a:theme xmlns:a="http://schemas.openxmlformats.org/drawingml/2006/main" name="Berlin">
  <a:themeElements>
    <a:clrScheme name="Berlin">
      <a:dk1>
        <a:sysClr val="windowText" lastClr="000000"/>
      </a:dk1>
      <a:lt1>
        <a:sysClr val="window" lastClr="FFFFFF"/>
      </a:lt1>
      <a:dk2>
        <a:srgbClr val="9D360E"/>
      </a:dk2>
      <a:lt2>
        <a:srgbClr val="E7E6E6"/>
      </a:lt2>
      <a:accent1>
        <a:srgbClr val="F09415"/>
      </a:accent1>
      <a:accent2>
        <a:srgbClr val="C1B56B"/>
      </a:accent2>
      <a:accent3>
        <a:srgbClr val="4BAF73"/>
      </a:accent3>
      <a:accent4>
        <a:srgbClr val="5AA6C0"/>
      </a:accent4>
      <a:accent5>
        <a:srgbClr val="D17DF9"/>
      </a:accent5>
      <a:accent6>
        <a:srgbClr val="FA7E5C"/>
      </a:accent6>
      <a:hlink>
        <a:srgbClr val="FFAE3E"/>
      </a:hlink>
      <a:folHlink>
        <a:srgbClr val="FCC77E"/>
      </a:folHlink>
    </a:clrScheme>
    <a:fontScheme name="Berlin">
      <a:majorFont>
        <a:latin typeface="Trebuchet MS" panose="020B060302020202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Trebuchet MS" panose="020B060302020202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Berlin">
      <a:fillStyleLst>
        <a:solidFill>
          <a:schemeClr val="phClr"/>
        </a:solidFill>
        <a:gradFill rotWithShape="1">
          <a:gsLst>
            <a:gs pos="0">
              <a:schemeClr val="phClr">
                <a:tint val="60000"/>
                <a:satMod val="100000"/>
                <a:lumMod val="110000"/>
              </a:schemeClr>
            </a:gs>
            <a:gs pos="100000">
              <a:schemeClr val="phClr">
                <a:tint val="70000"/>
                <a:satMod val="100000"/>
                <a:lumMod val="100000"/>
              </a:schemeClr>
            </a:gs>
          </a:gsLst>
          <a:lin ang="5400000" scaled="0"/>
        </a:gradFill>
        <a:gradFill rotWithShape="1">
          <a:gsLst>
            <a:gs pos="0">
              <a:schemeClr val="phClr">
                <a:tint val="94000"/>
                <a:satMod val="103000"/>
                <a:lumMod val="102000"/>
              </a:schemeClr>
            </a:gs>
            <a:gs pos="50000">
              <a:schemeClr val="phClr">
                <a:shade val="100000"/>
                <a:satMod val="110000"/>
                <a:lumMod val="100000"/>
              </a:schemeClr>
            </a:gs>
            <a:gs pos="100000">
              <a:schemeClr val="phClr">
                <a:shade val="78000"/>
                <a:satMod val="120000"/>
                <a:lumMod val="99000"/>
              </a:schemeClr>
            </a:gs>
          </a:gsLst>
          <a:lin ang="5400000" scaled="0"/>
        </a:gradFill>
      </a:fillStyleLst>
      <a:lnStyleLst>
        <a:ln w="9525"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6000"/>
                <a:shade val="100000"/>
                <a:hueMod val="270000"/>
                <a:satMod val="200000"/>
                <a:lumMod val="128000"/>
              </a:schemeClr>
            </a:gs>
            <a:gs pos="50000">
              <a:schemeClr val="phClr">
                <a:shade val="100000"/>
                <a:hueMod val="100000"/>
                <a:satMod val="110000"/>
                <a:lumMod val="130000"/>
              </a:schemeClr>
            </a:gs>
            <a:gs pos="100000">
              <a:schemeClr val="phClr">
                <a:shade val="78000"/>
                <a:hueMod val="44000"/>
                <a:satMod val="200000"/>
                <a:lumMod val="69000"/>
              </a:schemeClr>
            </a:gs>
          </a:gsLst>
          <a:lin ang="2520000" scaled="0"/>
        </a:gradFill>
      </a:bgFillStyleLst>
    </a:fmtScheme>
  </a:themeElements>
  <a:objectDefaults/>
  <a:extraClrSchemeLst/>
  <a:extLst>
    <a:ext uri="{05A4C25C-085E-4340-85A3-A5531E510DB2}">
      <thm15:themeFamily xmlns:thm15="http://schemas.microsoft.com/office/thememl/2012/main" name="Berlin" id="{7B5DBA9E-B069-418E-9360-A61BDD0615A4}" vid="{C0CBE056-4EF4-4D92-969E-947779DA7AA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emplate>Berlin</Template>
  <TotalTime>11411</TotalTime>
  <Words>3409</Words>
  <Application>Microsoft Macintosh PowerPoint</Application>
  <PresentationFormat>Widescreen</PresentationFormat>
  <Paragraphs>382</Paragraphs>
  <Slides>34</Slides>
  <Notes>32</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34</vt:i4>
      </vt:variant>
    </vt:vector>
  </HeadingPairs>
  <TitlesOfParts>
    <vt:vector size="40" baseType="lpstr">
      <vt:lpstr>Aptos</vt:lpstr>
      <vt:lpstr>Arial</vt:lpstr>
      <vt:lpstr>Open Sans</vt:lpstr>
      <vt:lpstr>Trebuchet MS</vt:lpstr>
      <vt:lpstr>Wingdings</vt:lpstr>
      <vt:lpstr>Berlin</vt:lpstr>
      <vt:lpstr>Canada: The Rich &amp; Vibrant History of Indigenous Peoples</vt:lpstr>
      <vt:lpstr>Land Acknowledgement</vt:lpstr>
      <vt:lpstr>Introductions</vt:lpstr>
      <vt:lpstr>Who are the Original Peoples of Canada</vt:lpstr>
      <vt:lpstr>First Nations</vt:lpstr>
      <vt:lpstr>Inuit </vt:lpstr>
      <vt:lpstr>Métis</vt:lpstr>
      <vt:lpstr>Our Creation Stories</vt:lpstr>
      <vt:lpstr>Territories &amp; Regions</vt:lpstr>
      <vt:lpstr>Local Nations</vt:lpstr>
      <vt:lpstr>Check Your Knowledge</vt:lpstr>
      <vt:lpstr>Break </vt:lpstr>
      <vt:lpstr>Laws &amp; Policies</vt:lpstr>
      <vt:lpstr>Indian Act</vt:lpstr>
      <vt:lpstr>Indian Act</vt:lpstr>
      <vt:lpstr>Royal Commission on Aboriginal Peoples (RCAP)</vt:lpstr>
      <vt:lpstr>United Nations Declaration on the Rights of Indigenous Peoples (UNDRIP) </vt:lpstr>
      <vt:lpstr>Declaration on the Rights of Indigenous Peoples Act (DRIPA)</vt:lpstr>
      <vt:lpstr>Truth and Reconciliation (TRC)  </vt:lpstr>
      <vt:lpstr>Indigenous Self Government</vt:lpstr>
      <vt:lpstr>Check Your Knowledge</vt:lpstr>
      <vt:lpstr>Break </vt:lpstr>
      <vt:lpstr>Stereotypes &amp; Myths</vt:lpstr>
      <vt:lpstr>Reality: Indigenous Values</vt:lpstr>
      <vt:lpstr>Tradition &amp; Culture</vt:lpstr>
      <vt:lpstr>A Rich Culture</vt:lpstr>
      <vt:lpstr>Cedar Tree </vt:lpstr>
      <vt:lpstr>Oral Tradition </vt:lpstr>
      <vt:lpstr>The Potlatch</vt:lpstr>
      <vt:lpstr>Making a Difference</vt:lpstr>
      <vt:lpstr>Do Your Own Learning</vt:lpstr>
      <vt:lpstr>Get Involved </vt:lpstr>
      <vt:lpstr>Check Your Knowledge</vt:lpstr>
      <vt:lpstr>Final Thoughts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Tami Pierce</dc:creator>
  <cp:lastModifiedBy>Tami Pierce</cp:lastModifiedBy>
  <cp:revision>39</cp:revision>
  <dcterms:created xsi:type="dcterms:W3CDTF">2025-03-08T14:41:49Z</dcterms:created>
  <dcterms:modified xsi:type="dcterms:W3CDTF">2025-03-17T05:44:35Z</dcterms:modified>
</cp:coreProperties>
</file>