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6"/>
  </p:notesMasterIdLst>
  <p:sldIdLst>
    <p:sldId id="272" r:id="rId5"/>
  </p:sldIdLst>
  <p:sldSz cx="6858000" cy="9144000" type="letter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5488" userDrawn="1">
          <p15:clr>
            <a:srgbClr val="A4A3A4"/>
          </p15:clr>
        </p15:guide>
        <p15:guide id="2" pos="255" userDrawn="1">
          <p15:clr>
            <a:srgbClr val="A4A3A4"/>
          </p15:clr>
        </p15:guide>
        <p15:guide id="3" pos="4065" userDrawn="1">
          <p15:clr>
            <a:srgbClr val="A4A3A4"/>
          </p15:clr>
        </p15:guide>
        <p15:guide id="4" orient="horz" pos="5420" userDrawn="1">
          <p15:clr>
            <a:srgbClr val="A4A3A4"/>
          </p15:clr>
        </p15:guide>
        <p15:guide id="5" orient="horz" pos="476" userDrawn="1">
          <p15:clr>
            <a:srgbClr val="A4A3A4"/>
          </p15:clr>
        </p15:guide>
        <p15:guide id="6" pos="346" userDrawn="1">
          <p15:clr>
            <a:srgbClr val="A4A3A4"/>
          </p15:clr>
        </p15:guide>
        <p15:guide id="7" pos="3974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taff" initials="s" lastIdx="1" clrIdx="0">
    <p:extLst>
      <p:ext uri="{19B8F6BF-5375-455C-9EA6-DF929625EA0E}">
        <p15:presenceInfo xmlns:p15="http://schemas.microsoft.com/office/powerpoint/2012/main" userId="staff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20838"/>
    <a:srgbClr val="6E2632"/>
    <a:srgbClr val="9AC23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874E1A6-54F9-946D-679F-A024863B2EB9}" v="5" dt="2023-10-03T22:17:47.322"/>
    <p1510:client id="{5F025240-FC86-D123-3D04-7A45F9B85B61}" v="1" dt="2023-10-03T21:52:11.917"/>
    <p1510:client id="{788DB639-FCC5-42F6-82D3-1D60E2BAB6F4}" v="22" dt="2023-09-14T19:18:38.183"/>
    <p1510:client id="{95C98880-D04A-2C8C-B884-A0D615D9B5A0}" v="2" dt="2023-09-29T23:55:28.043"/>
    <p1510:client id="{9C5A5858-E1B2-7728-6DCB-ECE65F87B843}" v="1" dt="2023-09-29T23:56:28.069"/>
    <p1510:client id="{9CB9A82D-5380-425F-1D41-22F3C47C49FE}" v="2" dt="2023-09-14T19:18:44.376"/>
    <p1510:client id="{B82B979E-FDD8-391C-03B9-50544CDE740C}" v="1" dt="2023-10-04T18:31:22.929"/>
    <p1510:client id="{CDEAD93E-48B5-4288-63C0-8C7ADE077A3B}" v="307" dt="2023-10-04T18:08:29.41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9" d="100"/>
          <a:sy n="79" d="100"/>
        </p:scale>
        <p:origin x="3108" y="54"/>
      </p:cViewPr>
      <p:guideLst>
        <p:guide orient="horz" pos="5488"/>
        <p:guide pos="255"/>
        <p:guide pos="4065"/>
        <p:guide orient="horz" pos="5420"/>
        <p:guide orient="horz" pos="476"/>
        <p:guide pos="346"/>
        <p:guide pos="3974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customXml" Target="../customXml/item3.xml"/><Relationship Id="rId7" Type="http://schemas.openxmlformats.org/officeDocument/2006/relationships/commentAuthors" Target="commentAuthors.xml"/><Relationship Id="rId12" Type="http://schemas.microsoft.com/office/2015/10/relationships/revisionInfo" Target="revisionInfo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notesMaster" Target="notesMasters/notesMaster1.xml"/><Relationship Id="rId11" Type="http://schemas.openxmlformats.org/officeDocument/2006/relationships/tableStyles" Target="tableStyles.xml"/><Relationship Id="rId5" Type="http://schemas.openxmlformats.org/officeDocument/2006/relationships/slide" Target="slides/slide1.xml"/><Relationship Id="rId10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CA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E6F5680-73D2-4442-9F11-3D0E20B21794}" type="datetimeFigureOut">
              <a:rPr lang="en-CA" smtClean="0"/>
              <a:t>2023-10-04</a:t>
            </a:fld>
            <a:endParaRPr lang="en-CA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CA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CA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4FD9E1E-FA08-46B5-891B-A1735CFC4DEA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73244002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jpe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jpe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549275" y="2522966"/>
            <a:ext cx="5759450" cy="3074996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338DDFF-F24F-434A-9091-46B6138FA2B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2648" y="762291"/>
            <a:ext cx="5766077" cy="122414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96C1A8F-0705-234D-BC74-B42AC7FB1DE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42457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549275" y="2032000"/>
            <a:ext cx="5759450" cy="3303675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0028738-5E5C-564C-B9E8-A5C75ACC7B7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1CA937E-DCDE-BA49-BBFB-7F07BC582D80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914687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805657" y="2668587"/>
            <a:ext cx="5246686" cy="2901453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2915F1A-3638-A546-AD42-1CEF093849FF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F59DCBB-D8B4-564F-987F-A50C53896313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84634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316" r="75083" b="73003"/>
          <a:stretch/>
        </p:blipFill>
        <p:spPr>
          <a:xfrm>
            <a:off x="8809544" y="1639500"/>
            <a:ext cx="610346" cy="585294"/>
          </a:xfrm>
          <a:prstGeom prst="rect">
            <a:avLst/>
          </a:prstGeom>
        </p:spPr>
      </p:pic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574674" y="4008437"/>
            <a:ext cx="2854325" cy="348554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D81B6A8E-C7BE-4C46-8446-439DB17A0071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1375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570150" y="3490913"/>
            <a:ext cx="3250833" cy="2205442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1F90643-DE92-6442-8815-B8D7EEEA8DE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5" y="725207"/>
            <a:ext cx="5759448" cy="195695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4AC74A2-28E8-AE47-A6FA-7EFE880F2C08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06355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893671" y="1664028"/>
            <a:ext cx="3415054" cy="3403271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45789A16-C406-C846-BFA5-53B52B66219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5" y="2247899"/>
            <a:ext cx="2044700" cy="28194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EFC0A83E-364B-7242-A412-9D816F133BA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75977" y="868163"/>
            <a:ext cx="688799" cy="95933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0B63297-6664-E543-8E4E-EB3CDDDAAC10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39743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3149599" y="1462764"/>
            <a:ext cx="3159125" cy="2396856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48BA2439-690D-3149-A558-D8F5258F56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55098" y="3065967"/>
            <a:ext cx="2044700" cy="41021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FFDE059-E02F-994C-B656-3FA5D8EA6465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75977" y="868163"/>
            <a:ext cx="688799" cy="95933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CB64E2FC-8E5F-AF4C-8FBB-570E1ADE075C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59874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/>
          <p:cNvSpPr>
            <a:spLocks noGrp="1"/>
          </p:cNvSpPr>
          <p:nvPr>
            <p:ph type="pic" sz="quarter" idx="10"/>
          </p:nvPr>
        </p:nvSpPr>
        <p:spPr>
          <a:xfrm>
            <a:off x="4141961" y="2708910"/>
            <a:ext cx="2311225" cy="2876884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A938A60-153A-3F44-9EB7-2BC8A72A3589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5643783D-27B2-7F4C-BFBC-2C8EC117E3F3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6100" y="8366541"/>
            <a:ext cx="5765800" cy="50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02492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514637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6" r:id="rId2"/>
    <p:sldLayoutId id="2147483665" r:id="rId3"/>
    <p:sldLayoutId id="2147483664" r:id="rId4"/>
    <p:sldLayoutId id="2147483669" r:id="rId5"/>
    <p:sldLayoutId id="2147483668" r:id="rId6"/>
    <p:sldLayoutId id="2147483670" r:id="rId7"/>
    <p:sldLayoutId id="2147483663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png"/><Relationship Id="rId3" Type="http://schemas.openxmlformats.org/officeDocument/2006/relationships/image" Target="../media/image10.jpeg"/><Relationship Id="rId7" Type="http://schemas.openxmlformats.org/officeDocument/2006/relationships/image" Target="../media/image12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1.png"/><Relationship Id="rId11" Type="http://schemas.openxmlformats.org/officeDocument/2006/relationships/image" Target="../media/image16.svg"/><Relationship Id="rId5" Type="http://schemas.openxmlformats.org/officeDocument/2006/relationships/hyperlink" Target="https://us02web.zoom.us/meeting/register/tZMrdu-hqjspEtANsbv0N3QG63mRgZCib_E3" TargetMode="External"/><Relationship Id="rId10" Type="http://schemas.openxmlformats.org/officeDocument/2006/relationships/image" Target="../media/image15.png"/><Relationship Id="rId4" Type="http://schemas.openxmlformats.org/officeDocument/2006/relationships/hyperlink" Target="https://us02web.zoom.us/j/86982593012?pwd=QTQwdmFKL1RvVGQvYUdETkpaSFRvUT09" TargetMode="External"/><Relationship Id="rId9" Type="http://schemas.openxmlformats.org/officeDocument/2006/relationships/image" Target="../media/image1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 txBox="1">
            <a:spLocks/>
          </p:cNvSpPr>
          <p:nvPr/>
        </p:nvSpPr>
        <p:spPr>
          <a:xfrm>
            <a:off x="2374343" y="735923"/>
            <a:ext cx="4514295" cy="1298829"/>
          </a:xfrm>
          <a:prstGeom prst="rect">
            <a:avLst/>
          </a:prstGeom>
        </p:spPr>
        <p:txBody>
          <a:bodyPr vert="horz" lIns="51435" tIns="25718" rIns="51435" bIns="25718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5900" b="0" kern="1200" spc="-100" baseline="0">
                <a:solidFill>
                  <a:schemeClr val="tx1">
                    <a:lumMod val="65000"/>
                    <a:lumOff val="35000"/>
                  </a:schemeClr>
                </a:solidFill>
                <a:latin typeface="Franklin Gothic Medium" panose="020B0603020102020204" pitchFamily="34" charset="0"/>
                <a:ea typeface="Tahoma" panose="020B0604030504040204" pitchFamily="34" charset="0"/>
                <a:cs typeface="Tahoma" panose="020B0604030504040204" pitchFamily="34" charset="0"/>
              </a:defRPr>
            </a:lvl1pPr>
          </a:lstStyle>
          <a:p>
            <a:pPr algn="ctr"/>
            <a:r>
              <a:rPr lang="en-US" sz="2000" b="1" dirty="0">
                <a:solidFill>
                  <a:srgbClr val="B20838"/>
                </a:solidFill>
                <a:latin typeface="Arial Narrow"/>
                <a:ea typeface="Tahoma"/>
                <a:cs typeface="Tahoma"/>
              </a:rPr>
              <a:t>Info Session</a:t>
            </a:r>
          </a:p>
          <a:p>
            <a:pPr algn="ctr"/>
            <a:r>
              <a:rPr lang="en-US" sz="2000" b="1" dirty="0">
                <a:solidFill>
                  <a:schemeClr val="accent1"/>
                </a:solidFill>
                <a:latin typeface="Aptos Narrow"/>
                <a:ea typeface="Tahoma"/>
                <a:cs typeface="Tahoma"/>
              </a:rPr>
              <a:t>Pan Pacific Hotel</a:t>
            </a:r>
          </a:p>
          <a:p>
            <a:pPr algn="ctr"/>
            <a:r>
              <a:rPr lang="en-US" sz="2000" b="1" dirty="0">
                <a:solidFill>
                  <a:srgbClr val="B20838"/>
                </a:solidFill>
                <a:latin typeface="Arial Narrow"/>
                <a:ea typeface="Tahoma"/>
                <a:cs typeface="Tahoma"/>
              </a:rPr>
              <a:t>Hosted by </a:t>
            </a:r>
            <a:endParaRPr lang="en-US" dirty="0"/>
          </a:p>
          <a:p>
            <a:pPr algn="ctr"/>
            <a:r>
              <a:rPr lang="en-US" sz="2000" b="1" dirty="0">
                <a:solidFill>
                  <a:srgbClr val="B20838"/>
                </a:solidFill>
                <a:latin typeface="Arial Narrow"/>
                <a:ea typeface="Tahoma"/>
                <a:cs typeface="Tahoma"/>
              </a:rPr>
              <a:t>Gateway to Tourism &amp; Hospitality </a:t>
            </a:r>
            <a:endParaRPr lang="en-US" sz="2000" b="1" dirty="0">
              <a:solidFill>
                <a:srgbClr val="B20838"/>
              </a:solidFill>
              <a:latin typeface="Arial Narrow" panose="020B0606020202030204" pitchFamily="34" charset="0"/>
            </a:endParaRPr>
          </a:p>
          <a:p>
            <a:pPr algn="ctr"/>
            <a:r>
              <a:rPr lang="en-US" sz="2000" b="1" dirty="0">
                <a:solidFill>
                  <a:srgbClr val="B20838"/>
                </a:solidFill>
                <a:latin typeface="Arial Narrow"/>
                <a:ea typeface="Tahoma"/>
                <a:cs typeface="Tahoma"/>
              </a:rPr>
              <a:t>Jobs for Newcomers</a:t>
            </a:r>
            <a:endParaRPr lang="en-US" sz="2000" b="1" dirty="0">
              <a:solidFill>
                <a:srgbClr val="B20838"/>
              </a:solidFill>
              <a:latin typeface="Arial Narrow" panose="020B0606020202030204" pitchFamily="34" charset="0"/>
            </a:endParaRPr>
          </a:p>
        </p:txBody>
      </p:sp>
      <p:sp>
        <p:nvSpPr>
          <p:cNvPr id="14" name="Text Box 2"/>
          <p:cNvSpPr txBox="1">
            <a:spLocks noChangeArrowheads="1"/>
          </p:cNvSpPr>
          <p:nvPr/>
        </p:nvSpPr>
        <p:spPr bwMode="auto">
          <a:xfrm>
            <a:off x="4034899" y="4758685"/>
            <a:ext cx="2207169" cy="11662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0" lang="en-CA" altLang="en-US" sz="1200" b="1" i="0" u="none" strike="noStrike" cap="none" normalizeH="0" baseline="0" dirty="0">
                <a:ln>
                  <a:noFill/>
                </a:ln>
                <a:solidFill>
                  <a:srgbClr val="B30838"/>
                </a:solidFill>
                <a:effectLst/>
              </a:rPr>
              <a:t>When:</a:t>
            </a:r>
            <a:r>
              <a:rPr lang="en-CA" altLang="en-US" sz="1200" b="1" dirty="0">
                <a:solidFill>
                  <a:srgbClr val="B30838"/>
                </a:solidFill>
                <a:cs typeface="Calibri"/>
              </a:rPr>
              <a:t>  October 25</a:t>
            </a:r>
            <a:r>
              <a:rPr lang="en-CA" altLang="en-US" sz="1200" b="1" baseline="30000" dirty="0">
                <a:solidFill>
                  <a:srgbClr val="B30838"/>
                </a:solidFill>
                <a:cs typeface="Calibri"/>
              </a:rPr>
              <a:t>th</a:t>
            </a:r>
            <a:r>
              <a:rPr lang="en-CA" altLang="en-US" sz="1200" b="1" dirty="0">
                <a:solidFill>
                  <a:srgbClr val="B30838"/>
                </a:solidFill>
                <a:cs typeface="Calibri"/>
              </a:rPr>
              <a:t> from 10 am to 11 am. </a:t>
            </a:r>
          </a:p>
          <a:p>
            <a:pPr>
              <a:spcBef>
                <a:spcPct val="0"/>
              </a:spcBef>
              <a:spcAft>
                <a:spcPct val="0"/>
              </a:spcAft>
            </a:pPr>
            <a:r>
              <a:rPr lang="en-CA" altLang="en-US" sz="1200" b="1" dirty="0">
                <a:solidFill>
                  <a:srgbClr val="B30838"/>
                </a:solidFill>
              </a:rPr>
              <a:t>Where: </a:t>
            </a:r>
            <a:endParaRPr lang="en-CA"/>
          </a:p>
          <a:p>
            <a:pPr marL="0" marR="0" lvl="0" indent="0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CA" altLang="en-US" sz="1200" b="1" dirty="0">
                <a:solidFill>
                  <a:schemeClr val="bg2">
                    <a:lumMod val="25000"/>
                  </a:schemeClr>
                </a:solidFill>
                <a:cs typeface="Arial"/>
              </a:rPr>
              <a:t>Online Event Via Zoom</a:t>
            </a:r>
            <a:endParaRPr lang="en-CA" altLang="en-US" sz="1200" b="1" dirty="0">
              <a:solidFill>
                <a:schemeClr val="bg2">
                  <a:lumMod val="25000"/>
                </a:schemeClr>
              </a:solidFill>
              <a:ea typeface="Calibri"/>
              <a:cs typeface="Arial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CA" altLang="en-US" sz="1200" dirty="0">
                <a:solidFill>
                  <a:schemeClr val="bg2">
                    <a:lumMod val="25000"/>
                  </a:schemeClr>
                </a:solidFill>
                <a:cs typeface="Arial"/>
              </a:rPr>
              <a:t>A link will be emailed to you to join the Zoom meeting after registration is complete. </a:t>
            </a:r>
            <a:endParaRPr lang="en-CA" altLang="en-US" sz="1200" dirty="0">
              <a:solidFill>
                <a:schemeClr val="bg2">
                  <a:lumMod val="25000"/>
                </a:schemeClr>
              </a:solidFill>
              <a:ea typeface="Calibri"/>
              <a:cs typeface="Arial"/>
            </a:endParaRPr>
          </a:p>
          <a:p>
            <a:pPr>
              <a:spcBef>
                <a:spcPct val="0"/>
              </a:spcBef>
              <a:spcAft>
                <a:spcPct val="0"/>
              </a:spcAft>
            </a:pPr>
            <a:r>
              <a:rPr lang="en-CA" sz="1200" b="1" dirty="0">
                <a:solidFill>
                  <a:srgbClr val="B30838"/>
                </a:solidFill>
                <a:latin typeface="Calibri"/>
                <a:cs typeface="Calibri"/>
              </a:rPr>
              <a:t>Info:</a:t>
            </a:r>
            <a:endParaRPr lang="en-CA" sz="1200" b="1" dirty="0">
              <a:solidFill>
                <a:srgbClr val="B30838"/>
              </a:solidFill>
              <a:latin typeface="Calibri"/>
              <a:ea typeface="Calibri"/>
              <a:cs typeface="Calibri"/>
            </a:endParaRPr>
          </a:p>
          <a:p>
            <a:pPr>
              <a:spcBef>
                <a:spcPct val="0"/>
              </a:spcBef>
              <a:spcAft>
                <a:spcPct val="0"/>
              </a:spcAft>
            </a:pPr>
            <a:r>
              <a:rPr lang="en-CA" sz="1200" b="1" dirty="0">
                <a:cs typeface="Calibri"/>
              </a:rPr>
              <a:t>Call 604 809 7103 or email</a:t>
            </a:r>
            <a:endParaRPr lang="en-CA" sz="1200" b="1" dirty="0">
              <a:ea typeface="Calibri"/>
              <a:cs typeface="Calibri"/>
            </a:endParaRPr>
          </a:p>
          <a:p>
            <a:pPr>
              <a:spcBef>
                <a:spcPct val="0"/>
              </a:spcBef>
              <a:spcAft>
                <a:spcPct val="0"/>
              </a:spcAft>
            </a:pPr>
            <a:r>
              <a:rPr lang="en-CA" sz="1200" b="1" dirty="0">
                <a:solidFill>
                  <a:srgbClr val="000000"/>
                </a:solidFill>
                <a:cs typeface="Calibri"/>
              </a:rPr>
              <a:t>gateway2tourism@issbc.org</a:t>
            </a:r>
            <a:endParaRPr lang="en-CA" sz="1200" b="1" dirty="0">
              <a:solidFill>
                <a:srgbClr val="000000"/>
              </a:solidFill>
              <a:ea typeface="Calibri"/>
              <a:cs typeface="Calibri"/>
            </a:endParaRPr>
          </a:p>
        </p:txBody>
      </p:sp>
      <p:sp>
        <p:nvSpPr>
          <p:cNvPr id="17" name="Text Placeholder 3"/>
          <p:cNvSpPr txBox="1">
            <a:spLocks/>
          </p:cNvSpPr>
          <p:nvPr/>
        </p:nvSpPr>
        <p:spPr>
          <a:xfrm>
            <a:off x="505358" y="4755327"/>
            <a:ext cx="3332966" cy="2614776"/>
          </a:xfrm>
          <a:prstGeom prst="rect">
            <a:avLst/>
          </a:prstGeom>
        </p:spPr>
        <p:txBody>
          <a:bodyPr lIns="91440" tIns="45720" rIns="91440" bIns="4572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8FAF3E"/>
              </a:buClr>
              <a:buSzTx/>
              <a:buFont typeface="Wingdings" panose="05000000000000000000" pitchFamily="2" charset="2"/>
              <a:buNone/>
              <a:tabLst/>
              <a:defRPr lang="en-CA" sz="2400" kern="120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400" i="0" dirty="0">
                <a:effectLst/>
              </a:rPr>
              <a:t>Join </a:t>
            </a:r>
            <a:r>
              <a:rPr lang="en-US" sz="1400" dirty="0"/>
              <a:t>the </a:t>
            </a:r>
            <a:r>
              <a:rPr lang="en-CA" sz="1400" b="0" i="0" dirty="0">
                <a:solidFill>
                  <a:srgbClr val="000000"/>
                </a:solidFill>
                <a:effectLst/>
                <a:latin typeface="Calibri"/>
                <a:ea typeface="Calibri"/>
                <a:cs typeface="Calibri"/>
              </a:rPr>
              <a:t> </a:t>
            </a:r>
            <a:r>
              <a:rPr lang="en-CA" sz="1400" b="1" dirty="0"/>
              <a:t>Pan Pacific </a:t>
            </a:r>
            <a:r>
              <a:rPr lang="en-US" sz="1400" b="1" dirty="0"/>
              <a:t>Information </a:t>
            </a:r>
            <a:r>
              <a:rPr lang="en-US" sz="1400" b="1" i="0" dirty="0">
                <a:effectLst/>
              </a:rPr>
              <a:t>Session</a:t>
            </a:r>
            <a:r>
              <a:rPr lang="en-US" sz="1400" i="0" dirty="0">
                <a:effectLst/>
              </a:rPr>
              <a:t> </a:t>
            </a:r>
            <a:r>
              <a:rPr lang="en-US" sz="1400" dirty="0"/>
              <a:t>You will have a better understanding of:</a:t>
            </a:r>
            <a:endParaRPr lang="en-US" sz="1400" dirty="0">
              <a:ea typeface="Calibri"/>
              <a:cs typeface="Calibri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rgbClr val="000000"/>
                </a:solidFill>
                <a:latin typeface="Calibri"/>
                <a:ea typeface="Calibri"/>
                <a:cs typeface="Calibri"/>
              </a:rPr>
              <a:t> What you need to know and prepare for before applying to the Pan Pacific Roles</a:t>
            </a:r>
            <a:endParaRPr lang="en-US" sz="1400" dirty="0">
              <a:solidFill>
                <a:srgbClr val="000000"/>
              </a:solidFill>
              <a:latin typeface="Calibri"/>
              <a:ea typeface="Cambria"/>
              <a:cs typeface="Calibri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rgbClr val="000000"/>
                </a:solidFill>
                <a:latin typeface="Calibri"/>
                <a:ea typeface="Calibri"/>
                <a:cs typeface="Calibri"/>
              </a:rPr>
              <a:t> Secrets to Getting Hired and Retaining Your Job by the Pan Pacific Hotel</a:t>
            </a:r>
            <a:endParaRPr lang="en-US" sz="1400" dirty="0">
              <a:ea typeface="Calibri"/>
              <a:cs typeface="Calibri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rgbClr val="000000"/>
                </a:solidFill>
                <a:latin typeface="Calibri"/>
                <a:ea typeface="Calibri"/>
                <a:cs typeface="Calibri"/>
              </a:rPr>
              <a:t> Top qualities Pan Pacific looks for in a newcomer job applicant</a:t>
            </a:r>
            <a:endParaRPr lang="en-US" sz="1400" dirty="0">
              <a:ea typeface="Calibri"/>
              <a:cs typeface="Calibri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rgbClr val="000000"/>
                </a:solidFill>
                <a:latin typeface="Calibri"/>
                <a:ea typeface="Calibri"/>
                <a:cs typeface="Calibri"/>
              </a:rPr>
              <a:t> Common mistakes to avoid when applying</a:t>
            </a:r>
            <a:endParaRPr lang="en-US" sz="1400" dirty="0"/>
          </a:p>
          <a:p>
            <a:pPr>
              <a:buFont typeface="Arial" panose="020B0604020202020204" pitchFamily="34" charset="0"/>
              <a:buChar char="•"/>
            </a:pPr>
            <a:endParaRPr lang="en-US" sz="1400" b="0" i="0" dirty="0">
              <a:solidFill>
                <a:srgbClr val="000000"/>
              </a:solidFill>
              <a:effectLst/>
              <a:latin typeface="Cambria"/>
              <a:ea typeface="Cambria"/>
              <a:cs typeface="Calibri"/>
            </a:endParaRPr>
          </a:p>
          <a:p>
            <a:pPr algn="l">
              <a:buFont typeface="Arial" panose="020B0604020202020204" pitchFamily="34" charset="0"/>
              <a:buChar char="•"/>
            </a:pPr>
            <a:endParaRPr lang="en-US" sz="1400" b="0" i="0" dirty="0">
              <a:solidFill>
                <a:srgbClr val="000000"/>
              </a:solidFill>
              <a:effectLst/>
              <a:latin typeface="Cambria" panose="02040503050406030204" pitchFamily="18" charset="0"/>
              <a:ea typeface="Cambria" panose="02040503050406030204" pitchFamily="18" charset="0"/>
              <a:cs typeface="Calibri" panose="020F0502020204030204" pitchFamily="34" charset="0"/>
            </a:endParaRPr>
          </a:p>
          <a:p>
            <a:endParaRPr lang="en-US" sz="1400" dirty="0">
              <a:cs typeface="Calibri"/>
            </a:endParaRPr>
          </a:p>
        </p:txBody>
      </p:sp>
      <p:pic>
        <p:nvPicPr>
          <p:cNvPr id="3" name="Picture Placeholder 2" descr="A picture containing text, person, indoor, computer&#10;&#10;Description automatically generated">
            <a:extLst>
              <a:ext uri="{FF2B5EF4-FFF2-40B4-BE49-F238E27FC236}">
                <a16:creationId xmlns:a16="http://schemas.microsoft.com/office/drawing/2014/main" id="{10430ACE-0F7B-F134-5F20-FBD5C629BD82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957" b="9957"/>
          <a:stretch>
            <a:fillRect/>
          </a:stretch>
        </p:blipFill>
        <p:spPr>
          <a:xfrm>
            <a:off x="7551992" y="827995"/>
            <a:ext cx="5505460" cy="2777063"/>
          </a:xfrm>
        </p:spPr>
      </p:pic>
      <p:pic>
        <p:nvPicPr>
          <p:cNvPr id="4" name="Picture 3" descr="Logo, company name&#10;&#10;Description automatically generated">
            <a:extLst>
              <a:ext uri="{FF2B5EF4-FFF2-40B4-BE49-F238E27FC236}">
                <a16:creationId xmlns:a16="http://schemas.microsoft.com/office/drawing/2014/main" id="{44661AD3-AFE5-ADDE-1A06-C4C7F581238D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1048" y="7379344"/>
            <a:ext cx="1949998" cy="622364"/>
          </a:xfrm>
          <a:prstGeom prst="rect">
            <a:avLst/>
          </a:prstGeom>
        </p:spPr>
      </p:pic>
      <p:sp>
        <p:nvSpPr>
          <p:cNvPr id="2" name="Rectangle: Rounded Corners 1">
            <a:hlinkClick r:id="rId4"/>
            <a:extLst>
              <a:ext uri="{FF2B5EF4-FFF2-40B4-BE49-F238E27FC236}">
                <a16:creationId xmlns:a16="http://schemas.microsoft.com/office/drawing/2014/main" id="{A873C033-92E9-1A9A-1521-2F333129331D}"/>
              </a:ext>
            </a:extLst>
          </p:cNvPr>
          <p:cNvSpPr/>
          <p:nvPr/>
        </p:nvSpPr>
        <p:spPr>
          <a:xfrm>
            <a:off x="4071770" y="6806431"/>
            <a:ext cx="2129198" cy="461991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/>
            <a:r>
              <a:rPr lang="en-US" dirty="0">
                <a:ea typeface="+mn-lt"/>
                <a:cs typeface="+mn-lt"/>
                <a:hlinkClick r:id="rId5"/>
              </a:rPr>
              <a:t>Register click here</a:t>
            </a:r>
            <a:endParaRPr lang="en-US">
              <a:ea typeface="Calibri"/>
              <a:cs typeface="Calibri"/>
            </a:endParaRPr>
          </a:p>
        </p:txBody>
      </p:sp>
      <p:sp>
        <p:nvSpPr>
          <p:cNvPr id="5" name="AutoShape 2">
            <a:extLst>
              <a:ext uri="{FF2B5EF4-FFF2-40B4-BE49-F238E27FC236}">
                <a16:creationId xmlns:a16="http://schemas.microsoft.com/office/drawing/2014/main" id="{F27EBE6F-D8CD-9364-1B86-9488308DFC9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276600" y="4419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CA"/>
          </a:p>
        </p:txBody>
      </p:sp>
      <p:sp>
        <p:nvSpPr>
          <p:cNvPr id="6" name="AutoShape 4">
            <a:extLst>
              <a:ext uri="{FF2B5EF4-FFF2-40B4-BE49-F238E27FC236}">
                <a16:creationId xmlns:a16="http://schemas.microsoft.com/office/drawing/2014/main" id="{143F4FBF-1088-A2AD-C0E9-F06A4158F61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429000" y="45720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CA"/>
          </a:p>
        </p:txBody>
      </p:sp>
      <p:sp>
        <p:nvSpPr>
          <p:cNvPr id="7" name="AutoShape 6">
            <a:extLst>
              <a:ext uri="{FF2B5EF4-FFF2-40B4-BE49-F238E27FC236}">
                <a16:creationId xmlns:a16="http://schemas.microsoft.com/office/drawing/2014/main" id="{E3DCFF3A-E0CF-8202-9808-A2D01B992336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581400" y="47244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CA"/>
          </a:p>
        </p:txBody>
      </p:sp>
      <p:sp>
        <p:nvSpPr>
          <p:cNvPr id="8" name="AutoShape 8">
            <a:extLst>
              <a:ext uri="{FF2B5EF4-FFF2-40B4-BE49-F238E27FC236}">
                <a16:creationId xmlns:a16="http://schemas.microsoft.com/office/drawing/2014/main" id="{6FD65391-C242-70D1-E786-B593C9FE5430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733800" y="48768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CA"/>
          </a:p>
        </p:txBody>
      </p:sp>
      <p:sp>
        <p:nvSpPr>
          <p:cNvPr id="11" name="AutoShape 12">
            <a:extLst>
              <a:ext uri="{FF2B5EF4-FFF2-40B4-BE49-F238E27FC236}">
                <a16:creationId xmlns:a16="http://schemas.microsoft.com/office/drawing/2014/main" id="{8DD9C009-8E56-BA0E-1FC2-7D3AAD1B679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886199" y="5029199"/>
            <a:ext cx="954741" cy="954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CA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973DBB31-BFE1-2B5C-1E68-55F42ECAE02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707592" y="3965689"/>
            <a:ext cx="4514294" cy="2441046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D573208D-8763-BA29-00CF-C8D3E0BC6CC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-5617192" y="8447440"/>
            <a:ext cx="2170176" cy="622364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F6082CDB-B9E8-7366-06F6-E4B35A98431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288691" y="7127470"/>
            <a:ext cx="5000845" cy="2235074"/>
          </a:xfrm>
          <a:prstGeom prst="rect">
            <a:avLst/>
          </a:prstGeom>
        </p:spPr>
      </p:pic>
      <p:pic>
        <p:nvPicPr>
          <p:cNvPr id="16" name="Picture 15" descr="A close-up of a bell&#10;&#10;Description automatically generated">
            <a:extLst>
              <a:ext uri="{FF2B5EF4-FFF2-40B4-BE49-F238E27FC236}">
                <a16:creationId xmlns:a16="http://schemas.microsoft.com/office/drawing/2014/main" id="{D83B1121-51F8-58F3-7D71-2D7EE9AB4BC8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61327" y="2095263"/>
            <a:ext cx="5998654" cy="2475978"/>
          </a:xfrm>
          <a:prstGeom prst="rect">
            <a:avLst/>
          </a:prstGeom>
        </p:spPr>
      </p:pic>
      <p:pic>
        <p:nvPicPr>
          <p:cNvPr id="24" name="Graphic 23">
            <a:extLst>
              <a:ext uri="{FF2B5EF4-FFF2-40B4-BE49-F238E27FC236}">
                <a16:creationId xmlns:a16="http://schemas.microsoft.com/office/drawing/2014/main" id="{F30BA2F7-5A15-B38B-3DFC-459CF59C0AD9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1073393" y="7031850"/>
            <a:ext cx="2196895" cy="1044677"/>
          </a:xfrm>
          <a:prstGeom prst="rect">
            <a:avLst/>
          </a:prstGeom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7B13D235-ECAA-0FD9-F248-D83DF919A0F7}"/>
              </a:ext>
            </a:extLst>
          </p:cNvPr>
          <p:cNvSpPr txBox="1"/>
          <p:nvPr/>
        </p:nvSpPr>
        <p:spPr>
          <a:xfrm>
            <a:off x="557980" y="8091948"/>
            <a:ext cx="5828070" cy="276999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1200" b="1" dirty="0"/>
              <a:t>This project is funded in part by the Government of Canada’s Sectoral Initiatives Program​</a:t>
            </a:r>
            <a:endParaRPr lang="en-US" sz="1200" b="1" dirty="0"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7660934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ISS Colours">
      <a:dk1>
        <a:srgbClr val="000000"/>
      </a:dk1>
      <a:lt1>
        <a:srgbClr val="FFFFFF"/>
      </a:lt1>
      <a:dk2>
        <a:srgbClr val="545454"/>
      </a:dk2>
      <a:lt2>
        <a:srgbClr val="BFBFBF"/>
      </a:lt2>
      <a:accent1>
        <a:srgbClr val="B30838"/>
      </a:accent1>
      <a:accent2>
        <a:srgbClr val="FAB900"/>
      </a:accent2>
      <a:accent3>
        <a:srgbClr val="90BB23"/>
      </a:accent3>
      <a:accent4>
        <a:srgbClr val="EE7008"/>
      </a:accent4>
      <a:accent5>
        <a:srgbClr val="1AB39F"/>
      </a:accent5>
      <a:accent6>
        <a:srgbClr val="601E29"/>
      </a:accent6>
      <a:hlink>
        <a:srgbClr val="1AB39F"/>
      </a:hlink>
      <a:folHlink>
        <a:srgbClr val="601E29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489f445f-c966-4b61-ac1f-e4b50e43a4dd">
      <Terms xmlns="http://schemas.microsoft.com/office/infopath/2007/PartnerControls"/>
    </lcf76f155ced4ddcb4097134ff3c332f>
    <TaxCatchAll xmlns="fcfaf45d-f4ef-4f52-8730-725231f99dd0" xsi:nil="true"/>
    <SharedWithUsers xmlns="fcfaf45d-f4ef-4f52-8730-725231f99dd0">
      <UserInfo>
        <DisplayName>Lendita Dalipi</DisplayName>
        <AccountId>86</AccountId>
        <AccountType/>
      </UserInfo>
      <UserInfo>
        <DisplayName>Jose Duarte</DisplayName>
        <AccountId>13</AccountId>
        <AccountType/>
      </UserInfo>
      <UserInfo>
        <DisplayName>Lama Shaath</DisplayName>
        <AccountId>33</AccountId>
        <AccountType/>
      </UserInfo>
    </SharedWithUsers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544550F1F2CFFC48AB0BC2C188C8D9C3" ma:contentTypeVersion="16" ma:contentTypeDescription="Create a new document." ma:contentTypeScope="" ma:versionID="4bb7e44cee905b5798af0a27608005ef">
  <xsd:schema xmlns:xsd="http://www.w3.org/2001/XMLSchema" xmlns:xs="http://www.w3.org/2001/XMLSchema" xmlns:p="http://schemas.microsoft.com/office/2006/metadata/properties" xmlns:ns2="489f445f-c966-4b61-ac1f-e4b50e43a4dd" xmlns:ns3="fcfaf45d-f4ef-4f52-8730-725231f99dd0" targetNamespace="http://schemas.microsoft.com/office/2006/metadata/properties" ma:root="true" ma:fieldsID="384f8e07877880cc81f754ae079d2d5f" ns2:_="" ns3:_="">
    <xsd:import namespace="489f445f-c966-4b61-ac1f-e4b50e43a4dd"/>
    <xsd:import namespace="fcfaf45d-f4ef-4f52-8730-725231f99dd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LengthInSeconds" minOccurs="0"/>
                <xsd:element ref="ns3:SharedWithUsers" minOccurs="0"/>
                <xsd:element ref="ns3:SharedWithDetails" minOccurs="0"/>
                <xsd:element ref="ns2:MediaServiceAutoTag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489f445f-c966-4b61-ac1f-e4b50e43a4d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3" nillable="true" ma:displayName="MediaLengthInSeconds" ma:hidden="true" ma:internalName="MediaLengthInSeconds" ma:readOnly="true">
      <xsd:simpleType>
        <xsd:restriction base="dms:Unknown"/>
      </xsd:simpleType>
    </xsd:element>
    <xsd:element name="MediaServiceAutoTags" ma:index="16" nillable="true" ma:displayName="Tags" ma:internalName="MediaServiceAutoTags" ma:readOnly="true">
      <xsd:simpleType>
        <xsd:restriction base="dms:Text"/>
      </xsd:simpleType>
    </xsd:element>
    <xsd:element name="lcf76f155ced4ddcb4097134ff3c332f" ma:index="18" nillable="true" ma:taxonomy="true" ma:internalName="lcf76f155ced4ddcb4097134ff3c332f" ma:taxonomyFieldName="MediaServiceImageTags" ma:displayName="Image Tags" ma:readOnly="false" ma:fieldId="{5cf76f15-5ced-4ddc-b409-7134ff3c332f}" ma:taxonomyMulti="true" ma:sspId="751d6a2e-9042-4f12-ba65-4046bc4a82aa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20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2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bjectDetectorVersions" ma:index="23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cfaf45d-f4ef-4f52-8730-725231f99dd0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9" nillable="true" ma:displayName="Taxonomy Catch All Column" ma:hidden="true" ma:list="{ef7d3a9c-80d8-4bc1-ab54-09528d6284e8}" ma:internalName="TaxCatchAll" ma:showField="CatchAllData" ma:web="fcfaf45d-f4ef-4f52-8730-725231f99dd0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DC785FA2-229E-4B91-B783-6657C2303269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71DC2C60-99ED-42BB-8D35-41DC1BE05F89}">
  <ds:schemaRefs>
    <ds:schemaRef ds:uri="489f445f-c966-4b61-ac1f-e4b50e43a4dd"/>
    <ds:schemaRef ds:uri="fcfaf45d-f4ef-4f52-8730-725231f99dd0"/>
    <ds:schemaRef ds:uri="http://purl.org/dc/dcmitype/"/>
    <ds:schemaRef ds:uri="http://purl.org/dc/elements/1.1/"/>
    <ds:schemaRef ds:uri="http://purl.org/dc/terms/"/>
    <ds:schemaRef ds:uri="http://schemas.microsoft.com/office/2006/documentManagement/types"/>
    <ds:schemaRef ds:uri="http://schemas.microsoft.com/office/2006/metadata/properties"/>
    <ds:schemaRef ds:uri="http://schemas.microsoft.com/office/infopath/2007/PartnerControls"/>
    <ds:schemaRef ds:uri="http://schemas.openxmlformats.org/package/2006/metadata/core-properties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57012123-43CA-49DA-8A68-8FAF7E5C7BB5}">
  <ds:schemaRefs>
    <ds:schemaRef ds:uri="489f445f-c966-4b61-ac1f-e4b50e43a4dd"/>
    <ds:schemaRef ds:uri="fcfaf45d-f4ef-4f52-8730-725231f99dd0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</TotalTime>
  <Words>143</Words>
  <Application>Microsoft Office PowerPoint</Application>
  <PresentationFormat>Letter Paper (8.5x11 in)</PresentationFormat>
  <Paragraphs>20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9" baseType="lpstr">
      <vt:lpstr>Aptos Narrow</vt:lpstr>
      <vt:lpstr>Arial</vt:lpstr>
      <vt:lpstr>Arial Narrow</vt:lpstr>
      <vt:lpstr>Calibri</vt:lpstr>
      <vt:lpstr>Cambria</vt:lpstr>
      <vt:lpstr>Franklin Gothic Medium</vt:lpstr>
      <vt:lpstr>Wingdings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staff</dc:creator>
  <cp:lastModifiedBy>Lendita Dalipi</cp:lastModifiedBy>
  <cp:revision>164</cp:revision>
  <cp:lastPrinted>2022-07-04T23:45:02Z</cp:lastPrinted>
  <dcterms:created xsi:type="dcterms:W3CDTF">2017-04-20T05:56:34Z</dcterms:created>
  <dcterms:modified xsi:type="dcterms:W3CDTF">2023-10-04T18:36:46Z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0x010100544550F1F2CFFC48AB0BC2C188C8D9C3</vt:lpwstr>
  </property>
  <property fmtid="{D5CDD505-2E9C-101B-9397-08002B2CF9AE}" pid="3" name="Order">
    <vt:r8>13100</vt:r8>
  </property>
  <property fmtid="{D5CDD505-2E9C-101B-9397-08002B2CF9AE}" pid="4" name="xd_Signature">
    <vt:bool>false</vt:bool>
  </property>
  <property fmtid="{D5CDD505-2E9C-101B-9397-08002B2CF9AE}" pid="5" name="Note">
    <vt:lpwstr>please do no Overwrite</vt:lpwstr>
  </property>
  <property fmtid="{D5CDD505-2E9C-101B-9397-08002B2CF9AE}" pid="6" name="xd_ProgID">
    <vt:lpwstr/>
  </property>
  <property fmtid="{D5CDD505-2E9C-101B-9397-08002B2CF9AE}" pid="7" name="_ExtendedDescription">
    <vt:lpwstr/>
  </property>
  <property fmtid="{D5CDD505-2E9C-101B-9397-08002B2CF9AE}" pid="8" name="TriggerFlowInfo">
    <vt:lpwstr/>
  </property>
  <property fmtid="{D5CDD505-2E9C-101B-9397-08002B2CF9AE}" pid="9" name="ComplianceAssetId">
    <vt:lpwstr/>
  </property>
  <property fmtid="{D5CDD505-2E9C-101B-9397-08002B2CF9AE}" pid="10" name="TemplateUrl">
    <vt:lpwstr/>
  </property>
  <property fmtid="{D5CDD505-2E9C-101B-9397-08002B2CF9AE}" pid="11" name="MediaServiceImageTags">
    <vt:lpwstr/>
  </property>
</Properties>
</file>