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theme/theme2.xml" ContentType="application/vnd.openxmlformats-officedocument.them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6"/>
  </p:notesMasterIdLst>
  <p:sldIdLst>
    <p:sldId id="266" r:id="rId5"/>
  </p:sldIdLst>
  <p:sldSz cx="6858000" cy="9144000" type="letter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5488" userDrawn="1">
          <p15:clr>
            <a:srgbClr val="A4A3A4"/>
          </p15:clr>
        </p15:guide>
        <p15:guide id="2" pos="255" userDrawn="1">
          <p15:clr>
            <a:srgbClr val="A4A3A4"/>
          </p15:clr>
        </p15:guide>
        <p15:guide id="3" pos="4065" userDrawn="1">
          <p15:clr>
            <a:srgbClr val="A4A3A4"/>
          </p15:clr>
        </p15:guide>
        <p15:guide id="4" orient="horz" pos="5420" userDrawn="1">
          <p15:clr>
            <a:srgbClr val="A4A3A4"/>
          </p15:clr>
        </p15:guide>
        <p15:guide id="5" orient="horz" pos="476" userDrawn="1">
          <p15:clr>
            <a:srgbClr val="A4A3A4"/>
          </p15:clr>
        </p15:guide>
        <p15:guide id="6" pos="346" userDrawn="1">
          <p15:clr>
            <a:srgbClr val="A4A3A4"/>
          </p15:clr>
        </p15:guide>
        <p15:guide id="7" pos="3974" userDrawn="1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staff" initials="s" lastIdx="1" clrIdx="0">
    <p:extLst>
      <p:ext uri="{19B8F6BF-5375-455C-9EA6-DF929625EA0E}">
        <p15:presenceInfo xmlns:p15="http://schemas.microsoft.com/office/powerpoint/2012/main" userId="staff" providerId="Non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20838"/>
    <a:srgbClr val="9AC23B"/>
    <a:srgbClr val="6E263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205A0DD9-D1E6-4E47-B5D1-B989D6E15BCB}" v="4" dt="2023-04-06T00:56:51.811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79" d="100"/>
          <a:sy n="79" d="100"/>
        </p:scale>
        <p:origin x="3108" y="96"/>
      </p:cViewPr>
      <p:guideLst>
        <p:guide orient="horz" pos="5488"/>
        <p:guide pos="255"/>
        <p:guide pos="4065"/>
        <p:guide orient="horz" pos="5420"/>
        <p:guide orient="horz" pos="476"/>
        <p:guide pos="346"/>
        <p:guide pos="3974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customXml" Target="../customXml/item3.xml"/><Relationship Id="rId7" Type="http://schemas.openxmlformats.org/officeDocument/2006/relationships/commentAuthors" Target="commentAuthors.xml"/><Relationship Id="rId12" Type="http://schemas.microsoft.com/office/2015/10/relationships/revisionInfo" Target="revisionInfo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notesMaster" Target="notesMasters/notesMaster1.xml"/><Relationship Id="rId11" Type="http://schemas.openxmlformats.org/officeDocument/2006/relationships/tableStyles" Target="tableStyles.xml"/><Relationship Id="rId5" Type="http://schemas.openxmlformats.org/officeDocument/2006/relationships/slide" Target="slides/slide1.xml"/><Relationship Id="rId10" Type="http://schemas.openxmlformats.org/officeDocument/2006/relationships/theme" Target="theme/theme1.xml"/><Relationship Id="rId4" Type="http://schemas.openxmlformats.org/officeDocument/2006/relationships/slideMaster" Target="slideMasters/slideMaster1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CA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E6F5680-73D2-4442-9F11-3D0E20B21794}" type="datetimeFigureOut">
              <a:rPr lang="en-CA" smtClean="0"/>
              <a:t>2023-04-11</a:t>
            </a:fld>
            <a:endParaRPr lang="en-CA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271713" y="1143000"/>
            <a:ext cx="2314575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CA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CA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4FD9E1E-FA08-46B5-891B-A1735CFC4DEA}" type="slidenum">
              <a:rPr lang="en-CA" smtClean="0"/>
              <a:t>‹Nº›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373244002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jpeg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jpeg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549275" y="2522966"/>
            <a:ext cx="5759450" cy="3074996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338DDFF-F24F-434A-9091-46B6138FA2B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2648" y="762291"/>
            <a:ext cx="5766077" cy="1224147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E1D234D7-AF4F-24AF-EE2C-97A0EEE51702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9275" y="8366541"/>
            <a:ext cx="5759450" cy="5023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424570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/>
          <p:cNvSpPr>
            <a:spLocks noGrp="1"/>
          </p:cNvSpPr>
          <p:nvPr>
            <p:ph type="pic" sz="quarter" idx="10"/>
          </p:nvPr>
        </p:nvSpPr>
        <p:spPr>
          <a:xfrm>
            <a:off x="549275" y="2032000"/>
            <a:ext cx="5759450" cy="3303675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0028738-5E5C-564C-B9E8-A5C75ACC7B73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9276" y="771776"/>
            <a:ext cx="5759450" cy="122274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63FA1E2A-C9CB-B3CB-C054-C0F6AB2703F6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9275" y="8366541"/>
            <a:ext cx="5759450" cy="5023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914687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805657" y="2668587"/>
            <a:ext cx="5246686" cy="2901453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2915F1A-3638-A546-AD42-1CEF093849FF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9276" y="771776"/>
            <a:ext cx="5759450" cy="122274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AE9B4BA-9620-F048-0E00-471DD958D7DC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9275" y="8366541"/>
            <a:ext cx="5759450" cy="5023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846349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316" r="75083" b="73003"/>
          <a:stretch/>
        </p:blipFill>
        <p:spPr>
          <a:xfrm>
            <a:off x="8809544" y="1639500"/>
            <a:ext cx="610346" cy="585294"/>
          </a:xfrm>
          <a:prstGeom prst="rect">
            <a:avLst/>
          </a:prstGeom>
        </p:spPr>
      </p:pic>
      <p:sp>
        <p:nvSpPr>
          <p:cNvPr id="4" name="Picture Placeholder 3"/>
          <p:cNvSpPr>
            <a:spLocks noGrp="1"/>
          </p:cNvSpPr>
          <p:nvPr>
            <p:ph type="pic" sz="quarter" idx="10"/>
          </p:nvPr>
        </p:nvSpPr>
        <p:spPr>
          <a:xfrm>
            <a:off x="574674" y="4008437"/>
            <a:ext cx="2854325" cy="3485547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CFEE810-638E-FF2F-57CA-07C1DCF9F9C0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9275" y="8366541"/>
            <a:ext cx="5759450" cy="5023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01375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570150" y="3490913"/>
            <a:ext cx="3250833" cy="2205442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1F90643-DE92-6442-8815-B8D7EEEA8DE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9275" y="725207"/>
            <a:ext cx="5759448" cy="1956955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D212B22-D21B-1015-27D2-9864797C25EA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9275" y="8366541"/>
            <a:ext cx="5759450" cy="5023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2063557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2893671" y="1664028"/>
            <a:ext cx="3415054" cy="3403271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45789A16-C406-C846-BFA5-53B52B66219B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9275" y="2247899"/>
            <a:ext cx="2044700" cy="281940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EFC0A83E-364B-7242-A412-9D816F133BAD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75977" y="868163"/>
            <a:ext cx="688799" cy="95933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090E3584-0807-B605-BCDC-2975F005CCE9}"/>
              </a:ext>
            </a:extLst>
          </p:cNvPr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549275" y="8366541"/>
            <a:ext cx="5759450" cy="5023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1397436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3149599" y="1462764"/>
            <a:ext cx="3159125" cy="2396856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48BA2439-690D-3149-A558-D8F5258F561A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55098" y="3065967"/>
            <a:ext cx="2044700" cy="41021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FFFDE059-E02F-994C-B656-3FA5D8EA6465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75977" y="868163"/>
            <a:ext cx="688799" cy="95933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A72853F3-92E4-A3DA-D6A0-7FB84B468D8F}"/>
              </a:ext>
            </a:extLst>
          </p:cNvPr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549275" y="8366541"/>
            <a:ext cx="5759450" cy="5023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7598747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6"/>
          <p:cNvSpPr>
            <a:spLocks noGrp="1"/>
          </p:cNvSpPr>
          <p:nvPr>
            <p:ph type="pic" sz="quarter" idx="10"/>
          </p:nvPr>
        </p:nvSpPr>
        <p:spPr>
          <a:xfrm>
            <a:off x="4141961" y="2708910"/>
            <a:ext cx="2311225" cy="2876884"/>
          </a:xfrm>
          <a:prstGeom prst="rect">
            <a:avLst/>
          </a:prstGeom>
          <a:solidFill>
            <a:schemeClr val="bg2">
              <a:lumMod val="40000"/>
              <a:lumOff val="60000"/>
            </a:schemeClr>
          </a:solidFill>
        </p:spPr>
        <p:txBody>
          <a:bodyPr/>
          <a:lstStyle/>
          <a:p>
            <a:endParaRPr lang="en-CA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6A938A60-153A-3F44-9EB7-2BC8A72A3589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9276" y="771776"/>
            <a:ext cx="5759450" cy="122274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C0E64E4E-0AF0-CACA-A3B4-7C590D1D7E0F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49275" y="8366541"/>
            <a:ext cx="5759450" cy="5023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024920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19348072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55146377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6" r:id="rId2"/>
    <p:sldLayoutId id="2147483665" r:id="rId3"/>
    <p:sldLayoutId id="2147483664" r:id="rId4"/>
    <p:sldLayoutId id="2147483669" r:id="rId5"/>
    <p:sldLayoutId id="2147483668" r:id="rId6"/>
    <p:sldLayoutId id="2147483670" r:id="rId7"/>
    <p:sldLayoutId id="2147483663" r:id="rId8"/>
    <p:sldLayoutId id="2147483678" r:id="rId9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s://forms.office.com/r/hdB3YnBN3r" TargetMode="External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1.jpeg"/><Relationship Id="rId5" Type="http://schemas.openxmlformats.org/officeDocument/2006/relationships/image" Target="../media/image10.jpeg"/><Relationship Id="rId4" Type="http://schemas.openxmlformats.org/officeDocument/2006/relationships/hyperlink" Target="mailto:mariia.elsayed@issbc.org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 txBox="1">
            <a:spLocks/>
          </p:cNvSpPr>
          <p:nvPr/>
        </p:nvSpPr>
        <p:spPr>
          <a:xfrm>
            <a:off x="1279071" y="981704"/>
            <a:ext cx="4632933" cy="908378"/>
          </a:xfrm>
          <a:prstGeom prst="rect">
            <a:avLst/>
          </a:prstGeom>
        </p:spPr>
        <p:txBody>
          <a:bodyPr vert="horz" lIns="51435" tIns="25718" rIns="51435" bIns="25718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5900" b="0" kern="1200" spc="-100" baseline="0">
                <a:solidFill>
                  <a:schemeClr val="tx1">
                    <a:lumMod val="65000"/>
                    <a:lumOff val="35000"/>
                  </a:schemeClr>
                </a:solidFill>
                <a:latin typeface="Franklin Gothic Medium" panose="020B0603020102020204" pitchFamily="34" charset="0"/>
                <a:ea typeface="Tahoma" panose="020B0604030504040204" pitchFamily="34" charset="0"/>
                <a:cs typeface="Tahoma" panose="020B0604030504040204" pitchFamily="34" charset="0"/>
              </a:defRPr>
            </a:lvl1pPr>
          </a:lstStyle>
          <a:p>
            <a:pPr algn="ctr"/>
            <a:r>
              <a:rPr lang="en-US" sz="4000" b="1" dirty="0">
                <a:solidFill>
                  <a:srgbClr val="B20838"/>
                </a:solidFill>
                <a:latin typeface="+mn-lt"/>
                <a:ea typeface="Tahoma"/>
                <a:cs typeface="Tahoma"/>
              </a:rPr>
              <a:t>Resume &amp; Cover Letter Workshop</a:t>
            </a:r>
            <a:endParaRPr lang="en-US" sz="4000" b="1" dirty="0">
              <a:solidFill>
                <a:srgbClr val="B20838"/>
              </a:solidFill>
              <a:latin typeface="+mn-lt"/>
            </a:endParaRPr>
          </a:p>
        </p:txBody>
      </p:sp>
      <p:sp>
        <p:nvSpPr>
          <p:cNvPr id="14" name="Text Placeholder 3"/>
          <p:cNvSpPr txBox="1">
            <a:spLocks/>
          </p:cNvSpPr>
          <p:nvPr/>
        </p:nvSpPr>
        <p:spPr>
          <a:xfrm>
            <a:off x="2777754" y="4978680"/>
            <a:ext cx="3517999" cy="3284426"/>
          </a:xfrm>
          <a:prstGeom prst="rect">
            <a:avLst/>
          </a:prstGeom>
        </p:spPr>
        <p:txBody>
          <a:bodyPr lIns="91440" tIns="45720" rIns="91440" bIns="45720" anchor="t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8FAF3E"/>
              </a:buClr>
              <a:buSzTx/>
              <a:buFont typeface="Wingdings" panose="05000000000000000000" pitchFamily="2" charset="2"/>
              <a:buNone/>
              <a:tabLst/>
              <a:defRPr lang="en-CA" sz="2400" kern="120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00000"/>
              </a:lnSpc>
              <a:defRPr/>
            </a:pPr>
            <a:endParaRPr lang="en-CA" sz="1050" dirty="0">
              <a:solidFill>
                <a:srgbClr val="6E2632"/>
              </a:solidFill>
              <a:cs typeface="Calibri" panose="020F0502020204030204"/>
            </a:endParaRPr>
          </a:p>
          <a:p>
            <a:pPr>
              <a:defRPr/>
            </a:pPr>
            <a:endParaRPr lang="en-CA" sz="1200" dirty="0">
              <a:cs typeface="Calibri"/>
            </a:endParaRPr>
          </a:p>
        </p:txBody>
      </p:sp>
      <p:pic>
        <p:nvPicPr>
          <p:cNvPr id="19" name="Picture 18" descr="IRCC .jpg"/>
          <p:cNvPicPr/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18268" y="7608998"/>
            <a:ext cx="2392998" cy="74390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2" name="Text Box 2">
            <a:extLst>
              <a:ext uri="{FF2B5EF4-FFF2-40B4-BE49-F238E27FC236}">
                <a16:creationId xmlns:a16="http://schemas.microsoft.com/office/drawing/2014/main" id="{0F789EA4-2E87-5C46-BD5B-971AA026E41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0730" y="3292930"/>
            <a:ext cx="2037552" cy="154864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marR="0" lvl="0" indent="0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CA" altLang="en-US" sz="1200" i="0" u="none" strike="noStrike" cap="none" normalizeH="0" baseline="0" dirty="0">
                <a:ln>
                  <a:noFill/>
                </a:ln>
                <a:solidFill>
                  <a:schemeClr val="bg1"/>
                </a:solidFill>
                <a:effectLst/>
              </a:rPr>
              <a:t>When:</a:t>
            </a: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CA" altLang="en-US" sz="1400" dirty="0">
                <a:solidFill>
                  <a:schemeClr val="bg1"/>
                </a:solidFill>
                <a:cs typeface="Arial"/>
              </a:rPr>
              <a:t>Thursday – Apr 13, 2023</a:t>
            </a: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CA" altLang="en-US" sz="1200" dirty="0">
                <a:solidFill>
                  <a:schemeClr val="bg1"/>
                </a:solidFill>
                <a:cs typeface="Arial"/>
              </a:rPr>
              <a:t>1:00 PM to 3:00 PM</a:t>
            </a:r>
          </a:p>
          <a:p>
            <a:pPr marL="0" marR="0" lvl="0" indent="0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CA" altLang="en-US" sz="1100" b="0" i="0" u="none" strike="noStrike" cap="none" normalizeH="0" baseline="0" dirty="0">
              <a:ln>
                <a:noFill/>
              </a:ln>
              <a:solidFill>
                <a:schemeClr val="bg1"/>
              </a:solidFill>
              <a:effectLst/>
            </a:endParaRP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CA" altLang="en-US" sz="1200" b="1" dirty="0">
                <a:solidFill>
                  <a:schemeClr val="bg1"/>
                </a:solidFill>
              </a:rPr>
              <a:t>Where</a:t>
            </a:r>
            <a:r>
              <a:rPr lang="en-CA" altLang="en-US" sz="1200" dirty="0">
                <a:solidFill>
                  <a:schemeClr val="bg1"/>
                </a:solidFill>
              </a:rPr>
              <a:t>:</a:t>
            </a:r>
          </a:p>
          <a:p>
            <a:pPr marL="0" marR="0" lvl="0" indent="0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CA" altLang="en-US" sz="1200" b="1" dirty="0">
                <a:solidFill>
                  <a:schemeClr val="bg1"/>
                </a:solidFill>
                <a:cs typeface="Arial"/>
              </a:rPr>
              <a:t>Online via Zoom,</a:t>
            </a:r>
            <a:r>
              <a:rPr lang="en-US" sz="1200" b="1" dirty="0">
                <a:solidFill>
                  <a:schemeClr val="bg1"/>
                </a:solidFill>
              </a:rPr>
              <a:t> a link will be emailed to you on April 13 at 12:30</a:t>
            </a:r>
            <a:endParaRPr lang="en-CA" altLang="en-US" sz="1200" b="1" dirty="0">
              <a:solidFill>
                <a:schemeClr val="bg1"/>
              </a:solidFill>
              <a:cs typeface="Arial"/>
            </a:endParaRPr>
          </a:p>
        </p:txBody>
      </p:sp>
      <p:sp>
        <p:nvSpPr>
          <p:cNvPr id="3" name="Flowchart: Terminator 2">
            <a:extLst>
              <a:ext uri="{FF2B5EF4-FFF2-40B4-BE49-F238E27FC236}">
                <a16:creationId xmlns:a16="http://schemas.microsoft.com/office/drawing/2014/main" id="{FDA10D07-EB46-DDFB-ECF3-E3D47C27A540}"/>
              </a:ext>
            </a:extLst>
          </p:cNvPr>
          <p:cNvSpPr/>
          <p:nvPr/>
        </p:nvSpPr>
        <p:spPr>
          <a:xfrm>
            <a:off x="293659" y="5499023"/>
            <a:ext cx="2484095" cy="523219"/>
          </a:xfrm>
          <a:prstGeom prst="flowChartTerminator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marL="228600">
              <a:lnSpc>
                <a:spcPct val="107000"/>
              </a:lnSpc>
              <a:spcBef>
                <a:spcPts val="525"/>
              </a:spcBef>
              <a:spcAft>
                <a:spcPts val="525"/>
              </a:spcAft>
            </a:pPr>
            <a:r>
              <a:rPr lang="en-CA" sz="1600" b="1" u="sng" dirty="0">
                <a:solidFill>
                  <a:schemeClr val="bg1"/>
                </a:solidFill>
                <a:effectLst/>
                <a:ea typeface="Calibri" panose="020F0502020204030204" pitchFamily="34" charset="0"/>
                <a:cs typeface="Times New Roman" panose="02020603050405020304" pitchFamily="18" charset="0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Click here to register</a:t>
            </a:r>
            <a:endParaRPr lang="en-CA" sz="1600" b="1" dirty="0">
              <a:solidFill>
                <a:schemeClr val="bg1"/>
              </a:solidFill>
              <a:effectLst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0352860-7274-2379-B985-6FF9F07D3273}"/>
              </a:ext>
            </a:extLst>
          </p:cNvPr>
          <p:cNvSpPr txBox="1"/>
          <p:nvPr/>
        </p:nvSpPr>
        <p:spPr>
          <a:xfrm>
            <a:off x="559500" y="6289887"/>
            <a:ext cx="2177023" cy="815608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>
              <a:spcAft>
                <a:spcPts val="300"/>
              </a:spcAft>
            </a:pPr>
            <a:r>
              <a:rPr lang="en-CA" sz="1400" dirty="0">
                <a:solidFill>
                  <a:srgbClr val="6E2632"/>
                </a:solidFill>
              </a:rPr>
              <a:t>For inquiries, contact</a:t>
            </a:r>
          </a:p>
          <a:p>
            <a:pPr>
              <a:spcAft>
                <a:spcPts val="300"/>
              </a:spcAft>
            </a:pPr>
            <a:r>
              <a:rPr lang="en-CA" sz="1400" dirty="0" err="1">
                <a:solidFill>
                  <a:srgbClr val="6E2632"/>
                </a:solidFill>
              </a:rPr>
              <a:t>Mariia</a:t>
            </a:r>
            <a:r>
              <a:rPr lang="en-CA" sz="1400" dirty="0">
                <a:solidFill>
                  <a:srgbClr val="6E2632"/>
                </a:solidFill>
              </a:rPr>
              <a:t> </a:t>
            </a:r>
            <a:r>
              <a:rPr lang="en-CA" sz="1400" dirty="0">
                <a:solidFill>
                  <a:schemeClr val="tx1">
                    <a:lumMod val="95000"/>
                    <a:lumOff val="5000"/>
                  </a:schemeClr>
                </a:solidFill>
              </a:rPr>
              <a:t>at</a:t>
            </a:r>
            <a:r>
              <a:rPr lang="en-CA" sz="1400" dirty="0">
                <a:solidFill>
                  <a:srgbClr val="6E2632"/>
                </a:solidFill>
              </a:rPr>
              <a:t> </a:t>
            </a:r>
            <a:r>
              <a:rPr lang="en-CA" sz="1400" dirty="0">
                <a:solidFill>
                  <a:srgbClr val="000000"/>
                </a:solidFill>
              </a:rPr>
              <a:t>236-308-3423 or</a:t>
            </a:r>
          </a:p>
          <a:p>
            <a:pPr>
              <a:spcAft>
                <a:spcPts val="300"/>
              </a:spcAft>
            </a:pPr>
            <a:r>
              <a:rPr lang="en-CA" sz="1400" dirty="0">
                <a:solidFill>
                  <a:srgbClr val="6E2632"/>
                </a:solidFill>
                <a:ea typeface="+mn-lt"/>
                <a:cs typeface="+mn-lt"/>
              </a:rPr>
              <a:t> </a:t>
            </a:r>
            <a:r>
              <a:rPr lang="en-CA" sz="1400" b="0" i="0" dirty="0">
                <a:solidFill>
                  <a:srgbClr val="0070C0"/>
                </a:solidFill>
                <a:effectLst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mariia.elsayed@issbc.org</a:t>
            </a:r>
            <a:endParaRPr lang="en-US" sz="1400" dirty="0">
              <a:solidFill>
                <a:schemeClr val="tx1">
                  <a:lumMod val="95000"/>
                  <a:lumOff val="5000"/>
                </a:schemeClr>
              </a:solidFill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A5218387-EBE6-332B-9E7E-87578E245FCC}"/>
              </a:ext>
            </a:extLst>
          </p:cNvPr>
          <p:cNvSpPr txBox="1"/>
          <p:nvPr/>
        </p:nvSpPr>
        <p:spPr>
          <a:xfrm>
            <a:off x="3232603" y="5319041"/>
            <a:ext cx="3446236" cy="227754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spcAft>
                <a:spcPts val="600"/>
              </a:spcAft>
              <a:buClr>
                <a:srgbClr val="B20838"/>
              </a:buClr>
            </a:pPr>
            <a:r>
              <a:rPr lang="en-US" sz="1600" b="1" dirty="0">
                <a:solidFill>
                  <a:srgbClr val="B20838"/>
                </a:solidFill>
              </a:rPr>
              <a:t>Join this workshop to learn about Canadian-style resume, and to </a:t>
            </a:r>
          </a:p>
          <a:p>
            <a:pPr marL="285750" indent="-285750">
              <a:buClr>
                <a:srgbClr val="B20838"/>
              </a:buClr>
              <a:buFont typeface="Wingdings" panose="05000000000000000000" pitchFamily="2" charset="2"/>
              <a:buChar char="Ø"/>
            </a:pPr>
            <a:r>
              <a:rPr lang="en-US" sz="1500" dirty="0"/>
              <a:t>Develop targeted resume to match your experience to job posting</a:t>
            </a:r>
          </a:p>
          <a:p>
            <a:pPr marL="285750" indent="-285750">
              <a:buClr>
                <a:srgbClr val="B20838"/>
              </a:buClr>
              <a:buFont typeface="Wingdings" panose="05000000000000000000" pitchFamily="2" charset="2"/>
              <a:buChar char="Ø"/>
            </a:pPr>
            <a:r>
              <a:rPr lang="en-US" sz="1500" dirty="0"/>
              <a:t>Write sentences and align key words with job requirements</a:t>
            </a:r>
          </a:p>
          <a:p>
            <a:pPr marL="285750" indent="-285750">
              <a:buClr>
                <a:srgbClr val="B20838"/>
              </a:buClr>
              <a:buFont typeface="Wingdings" panose="05000000000000000000" pitchFamily="2" charset="2"/>
              <a:buChar char="Ø"/>
            </a:pPr>
            <a:r>
              <a:rPr lang="en-US" sz="1500" dirty="0"/>
              <a:t>Discover the best resume format to highlight your skills, knowledge, and accomplishments</a:t>
            </a:r>
            <a:endParaRPr lang="en-CA" sz="1500" dirty="0"/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D61236EF-ACBE-3F1C-EE8C-44D7E713D08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5721" y="7839493"/>
            <a:ext cx="1181100" cy="4191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Placeholder 6" descr="Exchanging ideas in the boardroom">
            <a:extLst>
              <a:ext uri="{FF2B5EF4-FFF2-40B4-BE49-F238E27FC236}">
                <a16:creationId xmlns:a16="http://schemas.microsoft.com/office/drawing/2014/main" id="{F7E38AE0-3705-329A-7786-89CF81820211}"/>
              </a:ext>
            </a:extLst>
          </p:cNvPr>
          <p:cNvPicPr>
            <a:picLocks noGrp="1" noChangeAspect="1"/>
          </p:cNvPicPr>
          <p:nvPr>
            <p:ph type="pic" sz="quarter" idx="10"/>
          </p:nvPr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517" r="16517"/>
          <a:stretch>
            <a:fillRect/>
          </a:stretch>
        </p:blipFill>
        <p:spPr>
          <a:xfrm>
            <a:off x="3388126" y="2234956"/>
            <a:ext cx="2748695" cy="2739211"/>
          </a:xfrm>
        </p:spPr>
      </p:pic>
    </p:spTree>
    <p:extLst>
      <p:ext uri="{BB962C8B-B14F-4D97-AF65-F5344CB8AC3E}">
        <p14:creationId xmlns:p14="http://schemas.microsoft.com/office/powerpoint/2010/main" val="268186209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ISS Colours">
      <a:dk1>
        <a:srgbClr val="000000"/>
      </a:dk1>
      <a:lt1>
        <a:srgbClr val="FFFFFF"/>
      </a:lt1>
      <a:dk2>
        <a:srgbClr val="545454"/>
      </a:dk2>
      <a:lt2>
        <a:srgbClr val="BFBFBF"/>
      </a:lt2>
      <a:accent1>
        <a:srgbClr val="B30838"/>
      </a:accent1>
      <a:accent2>
        <a:srgbClr val="FAB900"/>
      </a:accent2>
      <a:accent3>
        <a:srgbClr val="90BB23"/>
      </a:accent3>
      <a:accent4>
        <a:srgbClr val="EE7008"/>
      </a:accent4>
      <a:accent5>
        <a:srgbClr val="1AB39F"/>
      </a:accent5>
      <a:accent6>
        <a:srgbClr val="601E29"/>
      </a:accent6>
      <a:hlink>
        <a:srgbClr val="1AB39F"/>
      </a:hlink>
      <a:folHlink>
        <a:srgbClr val="601E29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87679272-ae7f-4e86-8429-98acf804ea99">
      <Terms xmlns="http://schemas.microsoft.com/office/infopath/2007/PartnerControls"/>
    </lcf76f155ced4ddcb4097134ff3c332f>
    <TaxCatchAll xmlns="b6807bd7-6f5c-465a-838b-315d843defe0" xsi:nil="true"/>
  </documentManagement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3D90F7907D8C674480469F7CEF3E8196" ma:contentTypeVersion="16" ma:contentTypeDescription="Create a new document." ma:contentTypeScope="" ma:versionID="04eece9fc4e10451c1ddeaee362bff6e">
  <xsd:schema xmlns:xsd="http://www.w3.org/2001/XMLSchema" xmlns:xs="http://www.w3.org/2001/XMLSchema" xmlns:p="http://schemas.microsoft.com/office/2006/metadata/properties" xmlns:ns2="87679272-ae7f-4e86-8429-98acf804ea99" xmlns:ns3="b6807bd7-6f5c-465a-838b-315d843defe0" targetNamespace="http://schemas.microsoft.com/office/2006/metadata/properties" ma:root="true" ma:fieldsID="cc84152306f42efb9dacadf4cb79f809" ns2:_="" ns3:_="">
    <xsd:import namespace="87679272-ae7f-4e86-8429-98acf804ea99"/>
    <xsd:import namespace="b6807bd7-6f5c-465a-838b-315d843defe0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3:SharedWithUsers" minOccurs="0"/>
                <xsd:element ref="ns3:SharedWithDetails" minOccurs="0"/>
                <xsd:element ref="ns2:MediaServiceDateTaken" minOccurs="0"/>
                <xsd:element ref="ns2:MediaServiceAutoTags" minOccurs="0"/>
                <xsd:element ref="ns2:MediaServiceGenerationTime" minOccurs="0"/>
                <xsd:element ref="ns2:MediaServiceEventHashCode" minOccurs="0"/>
                <xsd:element ref="ns2:MediaLengthInSeconds" minOccurs="0"/>
                <xsd:element ref="ns2:MediaServiceLocation" minOccurs="0"/>
                <xsd:element ref="ns2:MediaServiceOCR" minOccurs="0"/>
                <xsd:element ref="ns2:MediaServiceAutoKeyPoints" minOccurs="0"/>
                <xsd:element ref="ns2:MediaServiceKeyPoints" minOccurs="0"/>
                <xsd:element ref="ns2:lcf76f155ced4ddcb4097134ff3c332f" minOccurs="0"/>
                <xsd:element ref="ns3:TaxCatchAll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87679272-ae7f-4e86-8429-98acf804ea99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2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3" nillable="true" ma:displayName="Tags" ma:internalName="MediaServiceAutoTags" ma:readOnly="true">
      <xsd:simpleType>
        <xsd:restriction base="dms:Text"/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6" nillable="true" ma:displayName="MediaLengthInSeconds" ma:hidden="true" ma:internalName="MediaLengthInSeconds" ma:readOnly="true">
      <xsd:simpleType>
        <xsd:restriction base="dms:Unknown"/>
      </xsd:simpleType>
    </xsd:element>
    <xsd:element name="MediaServiceLocation" ma:index="17" nillable="true" ma:displayName="Location" ma:internalName="MediaServiceLocation" ma:readOnly="true">
      <xsd:simpleType>
        <xsd:restriction base="dms:Text"/>
      </xsd:simple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AutoKeyPoints" ma:index="19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20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lcf76f155ced4ddcb4097134ff3c332f" ma:index="22" nillable="true" ma:taxonomy="true" ma:internalName="lcf76f155ced4ddcb4097134ff3c332f" ma:taxonomyFieldName="MediaServiceImageTags" ma:displayName="Image Tags" ma:readOnly="false" ma:fieldId="{5cf76f15-5ced-4ddc-b409-7134ff3c332f}" ma:taxonomyMulti="true" ma:sspId="751d6a2e-9042-4f12-ba65-4046bc4a82aa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6807bd7-6f5c-465a-838b-315d843defe0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3" nillable="true" ma:displayName="Taxonomy Catch All Column" ma:hidden="true" ma:list="{ad9adf24-cebe-4d93-bf61-bdd1772a42a4}" ma:internalName="TaxCatchAll" ma:showField="CatchAllData" ma:web="b6807bd7-6f5c-465a-838b-315d843defe0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10C770E3-7A34-42F1-AE5F-35ED2C9AE9FA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4AA54677-33D7-4797-B203-EAA1E5565B79}">
  <ds:schemaRefs>
    <ds:schemaRef ds:uri="http://schemas.openxmlformats.org/package/2006/metadata/core-properties"/>
    <ds:schemaRef ds:uri="87679272-ae7f-4e86-8429-98acf804ea99"/>
    <ds:schemaRef ds:uri="http://purl.org/dc/dcmitype/"/>
    <ds:schemaRef ds:uri="http://schemas.microsoft.com/office/2006/metadata/properties"/>
    <ds:schemaRef ds:uri="http://schemas.microsoft.com/office/infopath/2007/PartnerControls"/>
    <ds:schemaRef ds:uri="b6807bd7-6f5c-465a-838b-315d843defe0"/>
    <ds:schemaRef ds:uri="http://schemas.microsoft.com/office/2006/documentManagement/types"/>
    <ds:schemaRef ds:uri="http://purl.org/dc/terms/"/>
    <ds:schemaRef ds:uri="http://www.w3.org/XML/1998/namespace"/>
    <ds:schemaRef ds:uri="http://purl.org/dc/elements/1.1/"/>
  </ds:schemaRefs>
</ds:datastoreItem>
</file>

<file path=customXml/itemProps3.xml><?xml version="1.0" encoding="utf-8"?>
<ds:datastoreItem xmlns:ds="http://schemas.openxmlformats.org/officeDocument/2006/customXml" ds:itemID="{ABE9C977-2D6E-4B1B-9BD6-EFB0198F4E17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87679272-ae7f-4e86-8429-98acf804ea99"/>
    <ds:schemaRef ds:uri="b6807bd7-6f5c-465a-838b-315d843defe0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215</TotalTime>
  <Words>100</Words>
  <Application>Microsoft Office PowerPoint</Application>
  <PresentationFormat>Carta (216 x 279 mm)</PresentationFormat>
  <Paragraphs>15</Paragraphs>
  <Slides>1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1</vt:i4>
      </vt:variant>
    </vt:vector>
  </HeadingPairs>
  <TitlesOfParts>
    <vt:vector size="5" baseType="lpstr">
      <vt:lpstr>Arial</vt:lpstr>
      <vt:lpstr>Calibri</vt:lpstr>
      <vt:lpstr>Wingdings</vt:lpstr>
      <vt:lpstr>Office Theme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staff</dc:creator>
  <cp:lastModifiedBy>Viviana Guerrero</cp:lastModifiedBy>
  <cp:revision>12</cp:revision>
  <dcterms:created xsi:type="dcterms:W3CDTF">2017-04-20T05:56:34Z</dcterms:created>
  <dcterms:modified xsi:type="dcterms:W3CDTF">2023-04-11T20:28:57Z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0x0101003D90F7907D8C674480469F7CEF3E8196</vt:lpwstr>
  </property>
  <property fmtid="{D5CDD505-2E9C-101B-9397-08002B2CF9AE}" pid="3" name="MediaServiceImageTags">
    <vt:lpwstr/>
  </property>
</Properties>
</file>